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2" r:id="rId16"/>
    <p:sldId id="293" r:id="rId17"/>
    <p:sldId id="270" r:id="rId18"/>
    <p:sldId id="271" r:id="rId19"/>
    <p:sldId id="272" r:id="rId20"/>
    <p:sldId id="273" r:id="rId21"/>
    <p:sldId id="274" r:id="rId22"/>
    <p:sldId id="275" r:id="rId23"/>
    <p:sldId id="276" r:id="rId24"/>
    <p:sldId id="277" r:id="rId25"/>
    <p:sldId id="278" r:id="rId26"/>
    <p:sldId id="279" r:id="rId27"/>
    <p:sldId id="280" r:id="rId28"/>
    <p:sldId id="287" r:id="rId29"/>
    <p:sldId id="288" r:id="rId30"/>
    <p:sldId id="289" r:id="rId31"/>
    <p:sldId id="290" r:id="rId32"/>
    <p:sldId id="291" r:id="rId33"/>
    <p:sldId id="281" r:id="rId34"/>
    <p:sldId id="282" r:id="rId35"/>
    <p:sldId id="283" r:id="rId36"/>
    <p:sldId id="284" r:id="rId37"/>
    <p:sldId id="285" r:id="rId38"/>
  </p:sldIdLst>
  <p:sldSz cx="12192000" cy="6858000"/>
  <p:notesSz cx="6858000" cy="12192000"/>
  <p:embeddedFontLst>
    <p:embeddedFont>
      <p:font typeface="Calibri" panose="020F0502020204030204" pitchFamily="34" charset="0"/>
      <p:regular r:id="rId40"/>
      <p:bold r:id="rId41"/>
      <p:italic r:id="rId42"/>
      <p:boldItalic r:id="rId43"/>
    </p:embeddedFont>
    <p:embeddedFont>
      <p:font typeface="Source Sans Pro" panose="020B0503030403020204" pitchFamily="34"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6A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p:scale>
          <a:sx n="75" d="100"/>
          <a:sy n="75" d="100"/>
        </p:scale>
        <p:origin x="946"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6083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2425184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2581953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2194221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1128614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3429259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10914527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35835793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1D355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l="776" t="34473" r="776" b="28379"/>
          <a:stretch/>
        </p:blipFill>
        <p:spPr>
          <a:xfrm>
            <a:off x="0" y="0"/>
            <a:ext cx="12188952" cy="3066283"/>
          </a:xfrm>
          <a:prstGeom prst="rect">
            <a:avLst/>
          </a:prstGeom>
        </p:spPr>
      </p:pic>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8345" y="5243868"/>
            <a:ext cx="952262" cy="38090"/>
          </a:xfrm>
          <a:prstGeom prst="rect">
            <a:avLst/>
          </a:prstGeom>
        </p:spPr>
      </p:pic>
      <p:sp>
        <p:nvSpPr>
          <p:cNvPr id="4" name="Object 3"/>
          <p:cNvSpPr/>
          <p:nvPr/>
        </p:nvSpPr>
        <p:spPr>
          <a:xfrm>
            <a:off x="0" y="4195456"/>
            <a:ext cx="12188952" cy="781807"/>
          </a:xfrm>
          <a:prstGeom prst="rect">
            <a:avLst/>
          </a:prstGeom>
          <a:noFill/>
        </p:spPr>
        <p:txBody>
          <a:bodyPr wrap="square" lIns="0" tIns="0" rIns="0" bIns="0" rtlCol="0" anchor="ctr"/>
          <a:lstStyle/>
          <a:p>
            <a:pPr algn="ctr">
              <a:spcAft>
                <a:spcPts val="600"/>
              </a:spcAft>
              <a:buNone/>
            </a:pPr>
            <a:r>
              <a:rPr lang="en-US" sz="8500" b="1" kern="0" spc="105" dirty="0">
                <a:solidFill>
                  <a:srgbClr val="FFFFFF">
                    <a:alpha val="90000"/>
                  </a:srgbClr>
                </a:solidFill>
                <a:latin typeface="Bebas Neue Bold" pitchFamily="34" charset="0"/>
                <a:ea typeface="Bebas Neue Bold" pitchFamily="34" charset="-122"/>
                <a:cs typeface="Bebas Neue Bold" pitchFamily="34" charset="-120"/>
              </a:rPr>
              <a:t>sign language conversation</a:t>
            </a:r>
            <a:endParaRPr lang="en-US" dirty="0"/>
          </a:p>
        </p:txBody>
      </p:sp>
      <p:sp>
        <p:nvSpPr>
          <p:cNvPr id="5" name="Object 4"/>
          <p:cNvSpPr/>
          <p:nvPr/>
        </p:nvSpPr>
        <p:spPr>
          <a:xfrm>
            <a:off x="47613" y="5520053"/>
            <a:ext cx="12141339" cy="178492"/>
          </a:xfrm>
          <a:prstGeom prst="rect">
            <a:avLst/>
          </a:prstGeom>
          <a:noFill/>
        </p:spPr>
        <p:txBody>
          <a:bodyPr wrap="square" lIns="0" tIns="0" rIns="0" bIns="0" rtlCol="0" anchor="ctr"/>
          <a:lstStyle/>
          <a:p>
            <a:pPr algn="ctr">
              <a:spcAft>
                <a:spcPts val="600"/>
              </a:spcAft>
              <a:buNone/>
            </a:pPr>
            <a:r>
              <a:rPr lang="en-US" sz="1800" kern="0" spc="48" dirty="0">
                <a:solidFill>
                  <a:srgbClr val="FFFFFF">
                    <a:alpha val="80000"/>
                  </a:srgbClr>
                </a:solidFill>
                <a:latin typeface="Source Sans Pro" pitchFamily="34" charset="0"/>
                <a:ea typeface="Source Sans Pro" pitchFamily="34" charset="-122"/>
                <a:cs typeface="Source Sans Pro" pitchFamily="34" charset="-120"/>
              </a:rPr>
              <a:t>DR.Hamada Nayel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5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Application</a:t>
            </a:r>
            <a:endParaRPr lang="en-US" dirty="0"/>
          </a:p>
        </p:txBody>
      </p:sp>
      <p:sp>
        <p:nvSpPr>
          <p:cNvPr id="4" name="Object 3"/>
          <p:cNvSpPr/>
          <p:nvPr/>
        </p:nvSpPr>
        <p:spPr>
          <a:xfrm>
            <a:off x="7698622" y="1848340"/>
            <a:ext cx="4014199" cy="4531814"/>
          </a:xfrm>
          <a:prstGeom prst="rect">
            <a:avLst/>
          </a:prstGeom>
          <a:solidFill>
            <a:srgbClr val="1D3557"/>
          </a:solidFill>
        </p:spPr>
      </p:sp>
      <p:pic>
        <p:nvPicPr>
          <p:cNvPr id="5" name="Object 4" descr="preencoded.png"/>
          <p:cNvPicPr>
            <a:picLocks noChangeAspect="1"/>
          </p:cNvPicPr>
          <p:nvPr/>
        </p:nvPicPr>
        <p:blipFill>
          <a:blip r:embed="rId3"/>
          <a:srcRect l="25115" t="55" r="25115" b="55"/>
          <a:stretch/>
        </p:blipFill>
        <p:spPr>
          <a:xfrm>
            <a:off x="7698622" y="1848340"/>
            <a:ext cx="4014199" cy="4531814"/>
          </a:xfrm>
          <a:prstGeom prst="rect">
            <a:avLst/>
          </a:prstGeom>
        </p:spPr>
      </p:pic>
      <p:sp>
        <p:nvSpPr>
          <p:cNvPr id="6" name="Object 5"/>
          <p:cNvSpPr/>
          <p:nvPr/>
        </p:nvSpPr>
        <p:spPr>
          <a:xfrm>
            <a:off x="571353" y="3087552"/>
            <a:ext cx="133319" cy="133317"/>
          </a:xfrm>
          <a:prstGeom prst="ellipse">
            <a:avLst/>
          </a:prstGeom>
          <a:solidFill>
            <a:srgbClr val="FFFFFF">
              <a:alpha val="90000"/>
            </a:srgbClr>
          </a:solidFill>
        </p:spPr>
      </p:sp>
      <p:sp>
        <p:nvSpPr>
          <p:cNvPr id="7" name="Object 6"/>
          <p:cNvSpPr/>
          <p:nvPr/>
        </p:nvSpPr>
        <p:spPr>
          <a:xfrm>
            <a:off x="847513" y="3025755"/>
            <a:ext cx="6755883"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basis of the application</a:t>
            </a:r>
            <a:endParaRPr lang="en-US" dirty="0"/>
          </a:p>
        </p:txBody>
      </p:sp>
      <p:sp>
        <p:nvSpPr>
          <p:cNvPr id="8" name="Object 7"/>
          <p:cNvSpPr/>
          <p:nvPr/>
        </p:nvSpPr>
        <p:spPr>
          <a:xfrm>
            <a:off x="847513" y="3416106"/>
            <a:ext cx="6755883" cy="459600"/>
          </a:xfrm>
          <a:prstGeom prst="rect">
            <a:avLst/>
          </a:prstGeom>
          <a:noFill/>
        </p:spPr>
        <p:txBody>
          <a:bodyPr wrap="square" lIns="0" tIns="0" rIns="0" bIns="0" rtlCol="0" anchor="ctr"/>
          <a:lstStyle/>
          <a:p>
            <a:pPr algn="l">
              <a:spcAft>
                <a:spcPts val="600"/>
              </a:spcAft>
              <a:buNone/>
            </a:pPr>
            <a:r>
              <a:rPr lang="en-US" sz="1700" kern="0" spc="48" dirty="0">
                <a:solidFill>
                  <a:srgbClr val="FFFFFF">
                    <a:alpha val="80000"/>
                  </a:srgbClr>
                </a:solidFill>
                <a:latin typeface="Source Sans Pro" pitchFamily="34" charset="0"/>
                <a:ea typeface="Source Sans Pro" pitchFamily="34" charset="-122"/>
                <a:cs typeface="Source Sans Pro" pitchFamily="34" charset="-120"/>
              </a:rPr>
              <a:t>the application is based on TKINTER library that is based on</a:t>
            </a:r>
            <a:br>
              <a:rPr lang="en-US" sz="1700" kern="0" spc="48" dirty="0">
                <a:solidFill>
                  <a:srgbClr val="FFFFFF">
                    <a:alpha val="80000"/>
                  </a:srgbClr>
                </a:solidFill>
                <a:latin typeface="Source Sans Pro" pitchFamily="34" charset="0"/>
                <a:ea typeface="Source Sans Pro" pitchFamily="34" charset="-122"/>
                <a:cs typeface="Source Sans Pro" pitchFamily="34" charset="-120"/>
              </a:rPr>
            </a:br>
            <a:r>
              <a:rPr lang="en-US" sz="1700" kern="0" spc="48" dirty="0">
                <a:solidFill>
                  <a:srgbClr val="FFFFFF">
                    <a:alpha val="80000"/>
                  </a:srgbClr>
                </a:solidFill>
                <a:latin typeface="Source Sans Pro" pitchFamily="34" charset="0"/>
                <a:ea typeface="Source Sans Pro" pitchFamily="34" charset="-122"/>
                <a:cs typeface="Source Sans Pro" pitchFamily="34" charset="-120"/>
              </a:rPr>
              <a:t>python.</a:t>
            </a:r>
            <a:endParaRPr lang="en-US" dirty="0"/>
          </a:p>
        </p:txBody>
      </p:sp>
      <p:sp>
        <p:nvSpPr>
          <p:cNvPr id="9" name="Object 8"/>
          <p:cNvSpPr/>
          <p:nvPr/>
        </p:nvSpPr>
        <p:spPr>
          <a:xfrm>
            <a:off x="571353" y="4385128"/>
            <a:ext cx="133319" cy="133317"/>
          </a:xfrm>
          <a:prstGeom prst="ellipse">
            <a:avLst/>
          </a:prstGeom>
          <a:solidFill>
            <a:srgbClr val="FFFFFF">
              <a:alpha val="90000"/>
            </a:srgbClr>
          </a:solidFill>
        </p:spPr>
      </p:sp>
      <p:sp>
        <p:nvSpPr>
          <p:cNvPr id="10" name="Object 9"/>
          <p:cNvSpPr/>
          <p:nvPr/>
        </p:nvSpPr>
        <p:spPr>
          <a:xfrm>
            <a:off x="847513" y="4323269"/>
            <a:ext cx="6755883"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Application structure</a:t>
            </a:r>
            <a:endParaRPr lang="en-US" dirty="0"/>
          </a:p>
        </p:txBody>
      </p:sp>
      <p:sp>
        <p:nvSpPr>
          <p:cNvPr id="11" name="Object 10"/>
          <p:cNvSpPr/>
          <p:nvPr/>
        </p:nvSpPr>
        <p:spPr>
          <a:xfrm>
            <a:off x="847513" y="4713620"/>
            <a:ext cx="6755883" cy="459600"/>
          </a:xfrm>
          <a:prstGeom prst="rect">
            <a:avLst/>
          </a:prstGeom>
          <a:noFill/>
        </p:spPr>
        <p:txBody>
          <a:bodyPr wrap="square" lIns="0" tIns="0" rIns="0" bIns="0" rtlCol="0" anchor="ctr"/>
          <a:lstStyle/>
          <a:p>
            <a:pPr algn="l">
              <a:spcAft>
                <a:spcPts val="600"/>
              </a:spcAft>
              <a:buNone/>
            </a:pPr>
            <a:r>
              <a:rPr lang="en-US" sz="1700" kern="0" spc="48" dirty="0">
                <a:solidFill>
                  <a:srgbClr val="FFFFFF">
                    <a:alpha val="80000"/>
                  </a:srgbClr>
                </a:solidFill>
                <a:latin typeface="Source Sans Pro" pitchFamily="34" charset="0"/>
                <a:ea typeface="Source Sans Pro" pitchFamily="34" charset="-122"/>
                <a:cs typeface="Source Sans Pro" pitchFamily="34" charset="-120"/>
              </a:rPr>
              <a:t>the application contains two screens one for the deaf user and the</a:t>
            </a:r>
            <a:br>
              <a:rPr lang="en-US" sz="1700" kern="0" spc="48" dirty="0">
                <a:solidFill>
                  <a:srgbClr val="FFFFFF">
                    <a:alpha val="80000"/>
                  </a:srgbClr>
                </a:solidFill>
                <a:latin typeface="Source Sans Pro" pitchFamily="34" charset="0"/>
                <a:ea typeface="Source Sans Pro" pitchFamily="34" charset="-122"/>
                <a:cs typeface="Source Sans Pro" pitchFamily="34" charset="-120"/>
              </a:rPr>
            </a:br>
            <a:r>
              <a:rPr lang="en-US" sz="1700" kern="0" spc="48" dirty="0">
                <a:solidFill>
                  <a:srgbClr val="FFFFFF">
                    <a:alpha val="80000"/>
                  </a:srgbClr>
                </a:solidFill>
                <a:latin typeface="Source Sans Pro" pitchFamily="34" charset="0"/>
                <a:ea typeface="Source Sans Pro" pitchFamily="34" charset="-122"/>
                <a:cs typeface="Source Sans Pro" pitchFamily="34" charset="-120"/>
              </a:rPr>
              <a:t>other one is the normal user</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CONT.</a:t>
            </a:r>
            <a:endParaRPr lang="en-US" dirty="0"/>
          </a:p>
        </p:txBody>
      </p:sp>
      <p:sp>
        <p:nvSpPr>
          <p:cNvPr id="4" name="Object 3"/>
          <p:cNvSpPr/>
          <p:nvPr/>
        </p:nvSpPr>
        <p:spPr>
          <a:xfrm>
            <a:off x="7698622" y="1848340"/>
            <a:ext cx="4014199" cy="4531814"/>
          </a:xfrm>
          <a:prstGeom prst="rect">
            <a:avLst/>
          </a:prstGeom>
          <a:solidFill>
            <a:srgbClr val="1D3557"/>
          </a:solidFill>
        </p:spPr>
      </p:sp>
      <p:pic>
        <p:nvPicPr>
          <p:cNvPr id="5" name="Object 4" descr="preencoded.png"/>
          <p:cNvPicPr>
            <a:picLocks noChangeAspect="1"/>
          </p:cNvPicPr>
          <p:nvPr/>
        </p:nvPicPr>
        <p:blipFill>
          <a:blip r:embed="rId3"/>
          <a:srcRect l="25115" t="55" r="25115" b="55"/>
          <a:stretch/>
        </p:blipFill>
        <p:spPr>
          <a:xfrm>
            <a:off x="7698622" y="1848340"/>
            <a:ext cx="4014199" cy="4531814"/>
          </a:xfrm>
          <a:prstGeom prst="rect">
            <a:avLst/>
          </a:prstGeom>
        </p:spPr>
      </p:pic>
      <p:sp>
        <p:nvSpPr>
          <p:cNvPr id="6" name="Object 5"/>
          <p:cNvSpPr/>
          <p:nvPr/>
        </p:nvSpPr>
        <p:spPr>
          <a:xfrm>
            <a:off x="571353" y="2293009"/>
            <a:ext cx="133319" cy="133317"/>
          </a:xfrm>
          <a:prstGeom prst="ellipse">
            <a:avLst/>
          </a:prstGeom>
          <a:solidFill>
            <a:srgbClr val="FFFFFF">
              <a:alpha val="90000"/>
            </a:srgbClr>
          </a:solidFill>
        </p:spPr>
      </p:sp>
      <p:sp>
        <p:nvSpPr>
          <p:cNvPr id="7" name="Object 6"/>
          <p:cNvSpPr/>
          <p:nvPr/>
        </p:nvSpPr>
        <p:spPr>
          <a:xfrm>
            <a:off x="847513" y="2231188"/>
            <a:ext cx="6755883"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Deaf user screen</a:t>
            </a:r>
            <a:endParaRPr lang="en-US" dirty="0"/>
          </a:p>
        </p:txBody>
      </p:sp>
      <p:sp>
        <p:nvSpPr>
          <p:cNvPr id="8" name="Object 7"/>
          <p:cNvSpPr/>
          <p:nvPr/>
        </p:nvSpPr>
        <p:spPr>
          <a:xfrm>
            <a:off x="847513" y="2621539"/>
            <a:ext cx="6755883" cy="1397844"/>
          </a:xfrm>
          <a:prstGeom prst="rect">
            <a:avLst/>
          </a:prstGeom>
          <a:noFill/>
        </p:spPr>
        <p:txBody>
          <a:bodyPr wrap="square" lIns="0" tIns="0" rIns="0" bIns="0" rtlCol="0" anchor="ctr"/>
          <a:lstStyle/>
          <a:p>
            <a:pPr algn="l">
              <a:spcAft>
                <a:spcPts val="600"/>
              </a:spcAft>
              <a:buNone/>
            </a:pPr>
            <a:r>
              <a:rPr lang="en-US" sz="1700" kern="0" spc="48" dirty="0">
                <a:solidFill>
                  <a:srgbClr val="FFFFFF">
                    <a:alpha val="80000"/>
                  </a:srgbClr>
                </a:solidFill>
                <a:latin typeface="Source Sans Pro" pitchFamily="34" charset="0"/>
                <a:ea typeface="Source Sans Pro" pitchFamily="34" charset="-122"/>
                <a:cs typeface="Source Sans Pro" pitchFamily="34" charset="-120"/>
              </a:rPr>
              <a:t>this screen has two containers one for camera that contains the</a:t>
            </a:r>
            <a:br>
              <a:rPr lang="en-US" sz="1700" kern="0" spc="48" dirty="0">
                <a:solidFill>
                  <a:srgbClr val="FFFFFF">
                    <a:alpha val="80000"/>
                  </a:srgbClr>
                </a:solidFill>
                <a:latin typeface="Source Sans Pro" pitchFamily="34" charset="0"/>
                <a:ea typeface="Source Sans Pro" pitchFamily="34" charset="-122"/>
                <a:cs typeface="Source Sans Pro" pitchFamily="34" charset="-120"/>
              </a:rPr>
            </a:br>
            <a:r>
              <a:rPr lang="en-US" sz="1700" kern="0" spc="48" dirty="0">
                <a:solidFill>
                  <a:srgbClr val="FFFFFF">
                    <a:alpha val="80000"/>
                  </a:srgbClr>
                </a:solidFill>
                <a:latin typeface="Source Sans Pro" pitchFamily="34" charset="0"/>
                <a:ea typeface="Source Sans Pro" pitchFamily="34" charset="-122"/>
                <a:cs typeface="Source Sans Pro" pitchFamily="34" charset="-120"/>
              </a:rPr>
              <a:t>model to predict Arabic alphabet sign language the other for the</a:t>
            </a:r>
            <a:br>
              <a:rPr lang="en-US" sz="1700" kern="0" spc="48" dirty="0">
                <a:solidFill>
                  <a:srgbClr val="FFFFFF">
                    <a:alpha val="80000"/>
                  </a:srgbClr>
                </a:solidFill>
                <a:latin typeface="Source Sans Pro" pitchFamily="34" charset="0"/>
                <a:ea typeface="Source Sans Pro" pitchFamily="34" charset="-122"/>
                <a:cs typeface="Source Sans Pro" pitchFamily="34" charset="-120"/>
              </a:rPr>
            </a:br>
            <a:r>
              <a:rPr lang="en-US" sz="1700" kern="0" spc="48" dirty="0">
                <a:solidFill>
                  <a:srgbClr val="FFFFFF">
                    <a:alpha val="80000"/>
                  </a:srgbClr>
                </a:solidFill>
                <a:latin typeface="Source Sans Pro" pitchFamily="34" charset="0"/>
                <a:ea typeface="Source Sans Pro" pitchFamily="34" charset="-122"/>
                <a:cs typeface="Source Sans Pro" pitchFamily="34" charset="-120"/>
              </a:rPr>
              <a:t>animation of sign language.</a:t>
            </a:r>
          </a:p>
          <a:p>
            <a:pPr algn="l">
              <a:spcAft>
                <a:spcPts val="600"/>
              </a:spcAft>
              <a:buNone/>
            </a:pPr>
            <a:r>
              <a:rPr lang="en-US" sz="1700" kern="0" spc="48" dirty="0">
                <a:solidFill>
                  <a:srgbClr val="FFFFFF">
                    <a:alpha val="80000"/>
                  </a:srgbClr>
                </a:solidFill>
                <a:latin typeface="Source Sans Pro" pitchFamily="34" charset="0"/>
                <a:ea typeface="Source Sans Pro" pitchFamily="34" charset="-122"/>
                <a:cs typeface="Source Sans Pro" pitchFamily="34" charset="-120"/>
              </a:rPr>
              <a:t>And has three buttons to start the camera, send voice, make</a:t>
            </a:r>
            <a:br>
              <a:rPr lang="en-US" sz="1700" kern="0" spc="48" dirty="0">
                <a:solidFill>
                  <a:srgbClr val="FFFFFF">
                    <a:alpha val="80000"/>
                  </a:srgbClr>
                </a:solidFill>
                <a:latin typeface="Source Sans Pro" pitchFamily="34" charset="0"/>
                <a:ea typeface="Source Sans Pro" pitchFamily="34" charset="-122"/>
                <a:cs typeface="Source Sans Pro" pitchFamily="34" charset="-120"/>
              </a:rPr>
            </a:br>
            <a:r>
              <a:rPr lang="en-US" sz="1700" kern="0" spc="48" dirty="0">
                <a:solidFill>
                  <a:srgbClr val="FFFFFF">
                    <a:alpha val="80000"/>
                  </a:srgbClr>
                </a:solidFill>
                <a:latin typeface="Source Sans Pro" pitchFamily="34" charset="0"/>
                <a:ea typeface="Source Sans Pro" pitchFamily="34" charset="-122"/>
                <a:cs typeface="Source Sans Pro" pitchFamily="34" charset="-120"/>
              </a:rPr>
              <a:t>space or delete the last character.</a:t>
            </a:r>
            <a:endParaRPr lang="en-US" dirty="0"/>
          </a:p>
        </p:txBody>
      </p:sp>
      <p:sp>
        <p:nvSpPr>
          <p:cNvPr id="9" name="Object 8"/>
          <p:cNvSpPr/>
          <p:nvPr/>
        </p:nvSpPr>
        <p:spPr>
          <a:xfrm>
            <a:off x="571353" y="4528800"/>
            <a:ext cx="133319" cy="133317"/>
          </a:xfrm>
          <a:prstGeom prst="ellipse">
            <a:avLst/>
          </a:prstGeom>
          <a:solidFill>
            <a:srgbClr val="FFFFFF">
              <a:alpha val="90000"/>
            </a:srgbClr>
          </a:solidFill>
        </p:spPr>
      </p:sp>
      <p:sp>
        <p:nvSpPr>
          <p:cNvPr id="10" name="Object 9"/>
          <p:cNvSpPr/>
          <p:nvPr/>
        </p:nvSpPr>
        <p:spPr>
          <a:xfrm>
            <a:off x="847513" y="4466946"/>
            <a:ext cx="6755883"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Normal user screen</a:t>
            </a:r>
            <a:endParaRPr lang="en-US" dirty="0"/>
          </a:p>
        </p:txBody>
      </p:sp>
      <p:sp>
        <p:nvSpPr>
          <p:cNvPr id="11" name="Object 10"/>
          <p:cNvSpPr/>
          <p:nvPr/>
        </p:nvSpPr>
        <p:spPr>
          <a:xfrm>
            <a:off x="847513" y="4857297"/>
            <a:ext cx="6755883" cy="1110490"/>
          </a:xfrm>
          <a:prstGeom prst="rect">
            <a:avLst/>
          </a:prstGeom>
          <a:noFill/>
        </p:spPr>
        <p:txBody>
          <a:bodyPr wrap="square" lIns="0" tIns="0" rIns="0" bIns="0" rtlCol="0" anchor="ctr"/>
          <a:lstStyle/>
          <a:p>
            <a:pPr algn="l">
              <a:spcAft>
                <a:spcPts val="600"/>
              </a:spcAft>
              <a:buNone/>
            </a:pPr>
            <a:r>
              <a:rPr lang="en-US" sz="1700" kern="0" spc="48" dirty="0">
                <a:solidFill>
                  <a:srgbClr val="FFFFFF">
                    <a:alpha val="80000"/>
                  </a:srgbClr>
                </a:solidFill>
                <a:latin typeface="Source Sans Pro" pitchFamily="34" charset="0"/>
                <a:ea typeface="Source Sans Pro" pitchFamily="34" charset="-122"/>
                <a:cs typeface="Source Sans Pro" pitchFamily="34" charset="-120"/>
              </a:rPr>
              <a:t>This screen has the same  container that contains the camera of</a:t>
            </a:r>
            <a:br>
              <a:rPr lang="en-US" sz="1700" kern="0" spc="48" dirty="0">
                <a:solidFill>
                  <a:srgbClr val="FFFFFF">
                    <a:alpha val="80000"/>
                  </a:srgbClr>
                </a:solidFill>
                <a:latin typeface="Source Sans Pro" pitchFamily="34" charset="0"/>
                <a:ea typeface="Source Sans Pro" pitchFamily="34" charset="-122"/>
                <a:cs typeface="Source Sans Pro" pitchFamily="34" charset="-120"/>
              </a:rPr>
            </a:br>
            <a:r>
              <a:rPr lang="en-US" sz="1700" kern="0" spc="48" dirty="0">
                <a:solidFill>
                  <a:srgbClr val="FFFFFF">
                    <a:alpha val="80000"/>
                  </a:srgbClr>
                </a:solidFill>
                <a:latin typeface="Source Sans Pro" pitchFamily="34" charset="0"/>
                <a:ea typeface="Source Sans Pro" pitchFamily="34" charset="-122"/>
                <a:cs typeface="Source Sans Pro" pitchFamily="34" charset="-120"/>
              </a:rPr>
              <a:t>deaf user.</a:t>
            </a:r>
          </a:p>
          <a:p>
            <a:pPr algn="l">
              <a:spcAft>
                <a:spcPts val="600"/>
              </a:spcAft>
              <a:buNone/>
            </a:pPr>
            <a:r>
              <a:rPr lang="en-US" sz="1700" kern="0" spc="48" dirty="0">
                <a:solidFill>
                  <a:srgbClr val="FFFFFF">
                    <a:alpha val="80000"/>
                  </a:srgbClr>
                </a:solidFill>
                <a:latin typeface="Source Sans Pro" pitchFamily="34" charset="0"/>
                <a:ea typeface="Source Sans Pro" pitchFamily="34" charset="-122"/>
                <a:cs typeface="Source Sans Pro" pitchFamily="34" charset="-120"/>
              </a:rPr>
              <a:t>And has three buttons that allows the deaf user can clear, start</a:t>
            </a:r>
            <a:br>
              <a:rPr lang="en-US" sz="1700" kern="0" spc="48" dirty="0">
                <a:solidFill>
                  <a:srgbClr val="FFFFFF">
                    <a:alpha val="80000"/>
                  </a:srgbClr>
                </a:solidFill>
                <a:latin typeface="Source Sans Pro" pitchFamily="34" charset="0"/>
                <a:ea typeface="Source Sans Pro" pitchFamily="34" charset="-122"/>
                <a:cs typeface="Source Sans Pro" pitchFamily="34" charset="-120"/>
              </a:rPr>
            </a:br>
            <a:r>
              <a:rPr lang="en-US" sz="1700" kern="0" spc="48" dirty="0">
                <a:solidFill>
                  <a:srgbClr val="FFFFFF">
                    <a:alpha val="80000"/>
                  </a:srgbClr>
                </a:solidFill>
                <a:latin typeface="Source Sans Pro" pitchFamily="34" charset="0"/>
                <a:ea typeface="Source Sans Pro" pitchFamily="34" charset="-122"/>
                <a:cs typeface="Source Sans Pro" pitchFamily="34" charset="-120"/>
              </a:rPr>
              <a:t>the record or send the record as animations.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FFFFFF">
                    <a:alpha val="90000"/>
                  </a:srgbClr>
                </a:solidFill>
                <a:latin typeface="Bebas Neue Bold" pitchFamily="34" charset="0"/>
                <a:ea typeface="Bebas Neue Bold" pitchFamily="34" charset="-122"/>
                <a:cs typeface="Bebas Neue Bold" pitchFamily="34" charset="-120"/>
              </a:rPr>
              <a:t>Type header</a:t>
            </a:r>
            <a:endParaRPr lang="en-US" dirty="0"/>
          </a:p>
        </p:txBody>
      </p:sp>
      <p:sp>
        <p:nvSpPr>
          <p:cNvPr id="3" name="Object 2"/>
          <p:cNvSpPr/>
          <p:nvPr/>
        </p:nvSpPr>
        <p:spPr>
          <a:xfrm>
            <a:off x="0" y="0"/>
            <a:ext cx="12188960" cy="1372209"/>
          </a:xfrm>
          <a:prstGeom prst="rect">
            <a:avLst/>
          </a:prstGeom>
          <a:solidFill>
            <a:srgbClr val="F3F7F1"/>
          </a:solidFill>
        </p:spPr>
      </p:sp>
      <p:sp>
        <p:nvSpPr>
          <p:cNvPr id="4" name="Object 3"/>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dataflow diagram</a:t>
            </a:r>
            <a:endParaRPr lang="en-US" dirty="0"/>
          </a:p>
        </p:txBody>
      </p:sp>
      <p:pic>
        <p:nvPicPr>
          <p:cNvPr id="5" name="Object 4" descr="preencoded.png"/>
          <p:cNvPicPr>
            <a:picLocks noChangeAspect="1"/>
          </p:cNvPicPr>
          <p:nvPr/>
        </p:nvPicPr>
        <p:blipFill>
          <a:blip r:embed="rId3"/>
          <a:srcRect/>
          <a:stretch/>
        </p:blipFill>
        <p:spPr>
          <a:xfrm>
            <a:off x="4189952" y="2409223"/>
            <a:ext cx="4597746" cy="2456997"/>
          </a:xfrm>
          <a:prstGeom prst="rect">
            <a:avLst/>
          </a:prstGeom>
        </p:spPr>
      </p:pic>
      <p:pic>
        <p:nvPicPr>
          <p:cNvPr id="6" name="Object 5" descr="preencoded.png"/>
          <p:cNvPicPr>
            <a:picLocks noChangeAspect="1"/>
          </p:cNvPicPr>
          <p:nvPr/>
        </p:nvPicPr>
        <p:blipFill>
          <a:blip r:embed="rId3"/>
          <a:srcRect/>
          <a:stretch/>
        </p:blipFill>
        <p:spPr>
          <a:xfrm>
            <a:off x="2649568" y="1796792"/>
            <a:ext cx="6889815" cy="3681859"/>
          </a:xfrm>
          <a:prstGeom prst="rect">
            <a:avLst/>
          </a:prstGeom>
        </p:spPr>
      </p:pic>
      <p:sp>
        <p:nvSpPr>
          <p:cNvPr id="7" name="Object 6"/>
          <p:cNvSpPr/>
          <p:nvPr/>
        </p:nvSpPr>
        <p:spPr>
          <a:xfrm>
            <a:off x="4556709" y="5673576"/>
            <a:ext cx="3389367" cy="346624"/>
          </a:xfrm>
          <a:prstGeom prst="rect">
            <a:avLst/>
          </a:prstGeom>
          <a:noFill/>
        </p:spPr>
        <p:txBody>
          <a:bodyPr wrap="square" lIns="0" tIns="0" rIns="0" bIns="0" rtlCol="0" anchor="ctr"/>
          <a:lstStyle/>
          <a:p>
            <a:pPr algn="l">
              <a:lnSpc>
                <a:spcPts val="2800"/>
              </a:lnSpc>
              <a:buNone/>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application dataflow diagram</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screenshots</a:t>
            </a:r>
            <a:endParaRPr lang="en-US" dirty="0"/>
          </a:p>
        </p:txBody>
      </p:sp>
      <p:pic>
        <p:nvPicPr>
          <p:cNvPr id="4" name="Object 3" descr="preencoded.png"/>
          <p:cNvPicPr>
            <a:picLocks noChangeAspect="1"/>
          </p:cNvPicPr>
          <p:nvPr/>
        </p:nvPicPr>
        <p:blipFill>
          <a:blip r:embed="rId3"/>
          <a:srcRect/>
          <a:stretch/>
        </p:blipFill>
        <p:spPr>
          <a:xfrm>
            <a:off x="6094476" y="2180680"/>
            <a:ext cx="5699488" cy="3343996"/>
          </a:xfrm>
          <a:prstGeom prst="rect">
            <a:avLst/>
          </a:prstGeom>
        </p:spPr>
      </p:pic>
      <p:pic>
        <p:nvPicPr>
          <p:cNvPr id="5" name="Object 4" descr="preencoded.png"/>
          <p:cNvPicPr>
            <a:picLocks noChangeAspect="1"/>
          </p:cNvPicPr>
          <p:nvPr/>
        </p:nvPicPr>
        <p:blipFill>
          <a:blip r:embed="rId4"/>
          <a:srcRect/>
          <a:stretch/>
        </p:blipFill>
        <p:spPr>
          <a:xfrm>
            <a:off x="285679" y="2171157"/>
            <a:ext cx="5667820" cy="3307705"/>
          </a:xfrm>
          <a:prstGeom prst="rect">
            <a:avLst/>
          </a:prstGeom>
        </p:spPr>
      </p:pic>
      <p:sp>
        <p:nvSpPr>
          <p:cNvPr id="6" name="Object 5"/>
          <p:cNvSpPr/>
          <p:nvPr/>
        </p:nvSpPr>
        <p:spPr>
          <a:xfrm>
            <a:off x="8189453" y="5665602"/>
            <a:ext cx="2324143" cy="346622"/>
          </a:xfrm>
          <a:prstGeom prst="rect">
            <a:avLst/>
          </a:prstGeom>
          <a:noFill/>
        </p:spPr>
        <p:txBody>
          <a:bodyPr wrap="square" lIns="0" tIns="0" rIns="0" bIns="0" rtlCol="0" anchor="ctr"/>
          <a:lstStyle/>
          <a:p>
            <a:pPr algn="l">
              <a:lnSpc>
                <a:spcPts val="2800"/>
              </a:lnSpc>
              <a:buNone/>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Deaf user screen</a:t>
            </a:r>
            <a:endParaRPr lang="en-US" dirty="0"/>
          </a:p>
        </p:txBody>
      </p:sp>
      <p:sp>
        <p:nvSpPr>
          <p:cNvPr id="7" name="Object 6"/>
          <p:cNvSpPr/>
          <p:nvPr/>
        </p:nvSpPr>
        <p:spPr>
          <a:xfrm>
            <a:off x="1885473" y="5619774"/>
            <a:ext cx="2324143" cy="346624"/>
          </a:xfrm>
          <a:prstGeom prst="rect">
            <a:avLst/>
          </a:prstGeom>
          <a:noFill/>
        </p:spPr>
        <p:txBody>
          <a:bodyPr wrap="square" lIns="0" tIns="0" rIns="0" bIns="0" rtlCol="0" anchor="ctr"/>
          <a:lstStyle/>
          <a:p>
            <a:pPr algn="l">
              <a:lnSpc>
                <a:spcPts val="2800"/>
              </a:lnSpc>
              <a:buNone/>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Normal user screen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our model</a:t>
            </a:r>
            <a:endParaRPr lang="en-US" dirty="0"/>
          </a:p>
        </p:txBody>
      </p:sp>
      <p:sp>
        <p:nvSpPr>
          <p:cNvPr id="4" name="Object 3"/>
          <p:cNvSpPr/>
          <p:nvPr/>
        </p:nvSpPr>
        <p:spPr>
          <a:xfrm>
            <a:off x="2237816" y="2466916"/>
            <a:ext cx="133319" cy="133317"/>
          </a:xfrm>
          <a:prstGeom prst="ellipse">
            <a:avLst/>
          </a:prstGeom>
          <a:solidFill>
            <a:srgbClr val="FFFFFF">
              <a:alpha val="90000"/>
            </a:srgbClr>
          </a:solidFill>
        </p:spPr>
      </p:sp>
      <p:sp>
        <p:nvSpPr>
          <p:cNvPr id="5" name="Object 4"/>
          <p:cNvSpPr/>
          <p:nvPr/>
        </p:nvSpPr>
        <p:spPr>
          <a:xfrm>
            <a:off x="2513971" y="2405109"/>
            <a:ext cx="7818070"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Creating data set</a:t>
            </a:r>
            <a:endParaRPr lang="en-US" dirty="0"/>
          </a:p>
        </p:txBody>
      </p:sp>
      <p:sp>
        <p:nvSpPr>
          <p:cNvPr id="6" name="Object 5"/>
          <p:cNvSpPr/>
          <p:nvPr/>
        </p:nvSpPr>
        <p:spPr>
          <a:xfrm>
            <a:off x="2513971" y="2795460"/>
            <a:ext cx="7818070" cy="440859"/>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We used Mediapipe for detecting the hand and crop it only So, by taking many</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continuous frames as photos so we could make a lot of data in a short time.</a:t>
            </a:r>
            <a:endParaRPr lang="en-US" dirty="0"/>
          </a:p>
        </p:txBody>
      </p:sp>
      <p:sp>
        <p:nvSpPr>
          <p:cNvPr id="7" name="Object 6"/>
          <p:cNvSpPr/>
          <p:nvPr/>
        </p:nvSpPr>
        <p:spPr>
          <a:xfrm>
            <a:off x="2237816" y="3745684"/>
            <a:ext cx="133319" cy="133317"/>
          </a:xfrm>
          <a:prstGeom prst="ellipse">
            <a:avLst/>
          </a:prstGeom>
          <a:solidFill>
            <a:srgbClr val="FFFFFF">
              <a:alpha val="90000"/>
            </a:srgbClr>
          </a:solidFill>
        </p:spPr>
      </p:sp>
      <p:sp>
        <p:nvSpPr>
          <p:cNvPr id="8" name="Object 7"/>
          <p:cNvSpPr/>
          <p:nvPr/>
        </p:nvSpPr>
        <p:spPr>
          <a:xfrm>
            <a:off x="2513971" y="3683882"/>
            <a:ext cx="7818070"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Model structure</a:t>
            </a:r>
            <a:endParaRPr lang="en-US" dirty="0"/>
          </a:p>
        </p:txBody>
      </p:sp>
      <p:sp>
        <p:nvSpPr>
          <p:cNvPr id="9" name="Object 8"/>
          <p:cNvSpPr/>
          <p:nvPr/>
        </p:nvSpPr>
        <p:spPr>
          <a:xfrm>
            <a:off x="2513971" y="4074233"/>
            <a:ext cx="7818070" cy="440859"/>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We used pre-trained model that called VGG16 that is based on CNN fitted  on 10</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epochs.</a:t>
            </a:r>
            <a:endParaRPr lang="en-US" dirty="0"/>
          </a:p>
        </p:txBody>
      </p:sp>
      <p:sp>
        <p:nvSpPr>
          <p:cNvPr id="10" name="Object 9"/>
          <p:cNvSpPr/>
          <p:nvPr/>
        </p:nvSpPr>
        <p:spPr>
          <a:xfrm>
            <a:off x="2237816" y="5024453"/>
            <a:ext cx="133319" cy="133317"/>
          </a:xfrm>
          <a:prstGeom prst="ellipse">
            <a:avLst/>
          </a:prstGeom>
          <a:solidFill>
            <a:srgbClr val="FFFFFF">
              <a:alpha val="90000"/>
            </a:srgbClr>
          </a:solidFill>
        </p:spPr>
      </p:sp>
      <p:sp>
        <p:nvSpPr>
          <p:cNvPr id="11" name="Object 10"/>
          <p:cNvSpPr/>
          <p:nvPr/>
        </p:nvSpPr>
        <p:spPr>
          <a:xfrm>
            <a:off x="2513971" y="4962656"/>
            <a:ext cx="7818070"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The Result</a:t>
            </a:r>
            <a:endParaRPr lang="en-US" dirty="0"/>
          </a:p>
        </p:txBody>
      </p:sp>
      <p:sp>
        <p:nvSpPr>
          <p:cNvPr id="12" name="Object 11"/>
          <p:cNvSpPr/>
          <p:nvPr/>
        </p:nvSpPr>
        <p:spPr>
          <a:xfrm>
            <a:off x="2513971" y="5353007"/>
            <a:ext cx="7818070" cy="440859"/>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We have a trained model with 99.6 training accuracy and 99.7 validation</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accuracy.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D3557"/>
        </a:solidFill>
        <a:effectLst/>
      </p:bgPr>
    </p:bg>
    <p:spTree>
      <p:nvGrpSpPr>
        <p:cNvPr id="1" name=""/>
        <p:cNvGrpSpPr/>
        <p:nvPr/>
      </p:nvGrpSpPr>
      <p:grpSpPr>
        <a:xfrm>
          <a:off x="0" y="0"/>
          <a:ext cx="0" cy="0"/>
          <a:chOff x="0" y="0"/>
          <a:chExt cx="0" cy="0"/>
        </a:xfrm>
      </p:grpSpPr>
      <p:sp>
        <p:nvSpPr>
          <p:cNvPr id="13" name="Object 1">
            <a:extLst>
              <a:ext uri="{FF2B5EF4-FFF2-40B4-BE49-F238E27FC236}">
                <a16:creationId xmlns:a16="http://schemas.microsoft.com/office/drawing/2014/main" id="{A6080161-912C-C509-B32B-AFFEA91DDED0}"/>
              </a:ext>
            </a:extLst>
          </p:cNvPr>
          <p:cNvSpPr/>
          <p:nvPr/>
        </p:nvSpPr>
        <p:spPr>
          <a:xfrm>
            <a:off x="-11652" y="-264160"/>
            <a:ext cx="12188950" cy="1372210"/>
          </a:xfrm>
          <a:prstGeom prst="rect">
            <a:avLst/>
          </a:prstGeom>
          <a:solidFill>
            <a:srgbClr val="F3F7F1"/>
          </a:solidFill>
        </p:spPr>
      </p:sp>
      <p:sp>
        <p:nvSpPr>
          <p:cNvPr id="14" name="Object 2">
            <a:extLst>
              <a:ext uri="{FF2B5EF4-FFF2-40B4-BE49-F238E27FC236}">
                <a16:creationId xmlns:a16="http://schemas.microsoft.com/office/drawing/2014/main" id="{177132E3-B042-D606-EB9A-34B1BD0FFC5D}"/>
              </a:ext>
            </a:extLst>
          </p:cNvPr>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Dataset</a:t>
            </a:r>
            <a:endParaRPr lang="en-US" dirty="0"/>
          </a:p>
        </p:txBody>
      </p:sp>
      <p:sp>
        <p:nvSpPr>
          <p:cNvPr id="15" name="Object 3">
            <a:extLst>
              <a:ext uri="{FF2B5EF4-FFF2-40B4-BE49-F238E27FC236}">
                <a16:creationId xmlns:a16="http://schemas.microsoft.com/office/drawing/2014/main" id="{BFFCCCA5-2E7F-4AE8-8821-C45A0E5A583D}"/>
              </a:ext>
            </a:extLst>
          </p:cNvPr>
          <p:cNvSpPr/>
          <p:nvPr/>
        </p:nvSpPr>
        <p:spPr>
          <a:xfrm>
            <a:off x="571357" y="1919760"/>
            <a:ext cx="6864800" cy="4371710"/>
          </a:xfrm>
          <a:prstGeom prst="rect">
            <a:avLst/>
          </a:prstGeom>
          <a:noFill/>
        </p:spPr>
        <p:txBody>
          <a:bodyPr wrap="square" lIns="0" tIns="0" rIns="0" bIns="0" rtlCol="0" anchor="ctr"/>
          <a:lstStyle/>
          <a:p>
            <a:pPr marL="242900" indent="-242900" algn="l">
              <a:lnSpc>
                <a:spcPts val="2380"/>
              </a:lnSpc>
              <a:buSzPct val="100000"/>
              <a:buChar char="•"/>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We used mediapipe for hand detection:</a:t>
            </a:r>
          </a:p>
          <a:p>
            <a:pPr lvl="1">
              <a:lnSpc>
                <a:spcPts val="2100"/>
              </a:lnSpc>
            </a:pPr>
            <a:r>
              <a:rPr lang="en-US" sz="1600" kern="0" spc="0" dirty="0">
                <a:solidFill>
                  <a:srgbClr val="FFFFFF">
                    <a:alpha val="90000"/>
                  </a:srgbClr>
                </a:solidFill>
                <a:latin typeface="Source Sans Pro" pitchFamily="34" charset="0"/>
                <a:ea typeface="Source Sans Pro" pitchFamily="34" charset="-122"/>
                <a:cs typeface="Source Sans Pro" pitchFamily="34" charset="-120"/>
              </a:rPr>
              <a:t>It employs machine learning (ML) to infer 21 3D landmarks of a hand from just a single frame.</a:t>
            </a:r>
          </a:p>
          <a:p>
            <a:pPr lvl="1">
              <a:lnSpc>
                <a:spcPts val="2100"/>
              </a:lnSpc>
            </a:pPr>
            <a:r>
              <a:rPr lang="en-US" sz="1600" kern="0" spc="0" dirty="0">
                <a:solidFill>
                  <a:srgbClr val="FFFFFF">
                    <a:alpha val="90000"/>
                  </a:srgbClr>
                </a:solidFill>
                <a:latin typeface="Source Sans Pro" pitchFamily="34" charset="0"/>
                <a:ea typeface="Source Sans Pro" pitchFamily="34" charset="-122"/>
                <a:cs typeface="Source Sans Pro" pitchFamily="34" charset="-120"/>
              </a:rPr>
              <a:t>We used it to detect and crop only the hand.</a:t>
            </a:r>
          </a:p>
          <a:p>
            <a:pPr marL="242900" indent="-242900" algn="l">
              <a:lnSpc>
                <a:spcPts val="2380"/>
              </a:lnSpc>
              <a:buSzPct val="100000"/>
              <a:buChar char="•"/>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Mediapipe helps us in two challenges:</a:t>
            </a:r>
          </a:p>
          <a:p>
            <a:pPr marL="943000" lvl="2" indent="-242900">
              <a:lnSpc>
                <a:spcPts val="2100"/>
              </a:lnSpc>
              <a:buSzPct val="100000"/>
              <a:buFont typeface="+mj-lt"/>
              <a:buAutoNum type="arabicPeriod"/>
            </a:pPr>
            <a:r>
              <a:rPr lang="en-US" sz="1600" kern="0" spc="0" dirty="0">
                <a:solidFill>
                  <a:srgbClr val="FFFFFF">
                    <a:alpha val="90000"/>
                  </a:srgbClr>
                </a:solidFill>
                <a:latin typeface="Source Sans Pro" pitchFamily="34" charset="0"/>
                <a:ea typeface="Source Sans Pro" pitchFamily="34" charset="-122"/>
                <a:cs typeface="Source Sans Pro" pitchFamily="34" charset="-120"/>
              </a:rPr>
              <a:t>The limitation of Arabic sign language datasets sources.</a:t>
            </a:r>
          </a:p>
          <a:p>
            <a:pPr marL="943000" lvl="2" indent="-242900">
              <a:lnSpc>
                <a:spcPts val="2100"/>
              </a:lnSpc>
              <a:buSzPct val="100000"/>
              <a:buFont typeface="+mj-lt"/>
              <a:buAutoNum type="arabicPeriod"/>
            </a:pPr>
            <a:r>
              <a:rPr lang="en-US" sz="1600" kern="0" spc="0" dirty="0">
                <a:solidFill>
                  <a:srgbClr val="FFFFFF">
                    <a:alpha val="90000"/>
                  </a:srgbClr>
                </a:solidFill>
                <a:latin typeface="Source Sans Pro" pitchFamily="34" charset="0"/>
                <a:ea typeface="Source Sans Pro" pitchFamily="34" charset="-122"/>
                <a:cs typeface="Source Sans Pro" pitchFamily="34" charset="-120"/>
              </a:rPr>
              <a:t>Hand detection for the model to start </a:t>
            </a:r>
            <a:r>
              <a:rPr lang="en-US" sz="1600" kern="0" spc="0" dirty="0" err="1">
                <a:solidFill>
                  <a:srgbClr val="FFFFFF">
                    <a:alpha val="90000"/>
                  </a:srgbClr>
                </a:solidFill>
                <a:latin typeface="Source Sans Pro" pitchFamily="34" charset="0"/>
                <a:ea typeface="Source Sans Pro" pitchFamily="34" charset="-122"/>
                <a:cs typeface="Source Sans Pro" pitchFamily="34" charset="-120"/>
              </a:rPr>
              <a:t>predection</a:t>
            </a:r>
            <a:r>
              <a:rPr lang="en-US" sz="1600" kern="0" spc="0" dirty="0">
                <a:solidFill>
                  <a:srgbClr val="FFFFFF">
                    <a:alpha val="90000"/>
                  </a:srgbClr>
                </a:solidFill>
                <a:latin typeface="Source Sans Pro" pitchFamily="34" charset="0"/>
                <a:ea typeface="Source Sans Pro" pitchFamily="34" charset="-122"/>
                <a:cs typeface="Source Sans Pro" pitchFamily="34" charset="-120"/>
              </a:rPr>
              <a:t>.</a:t>
            </a:r>
          </a:p>
          <a:p>
            <a:pPr marL="700100" lvl="2">
              <a:lnSpc>
                <a:spcPts val="2100"/>
              </a:lnSpc>
              <a:buSzPct val="100000"/>
            </a:pPr>
            <a:endParaRPr lang="en-US" sz="1600" kern="0" dirty="0">
              <a:solidFill>
                <a:srgbClr val="FFFFFF">
                  <a:alpha val="90000"/>
                </a:srgbClr>
              </a:solidFill>
              <a:latin typeface="Source Sans Pro" pitchFamily="34" charset="0"/>
              <a:ea typeface="Source Sans Pro" pitchFamily="34" charset="-122"/>
              <a:cs typeface="Source Sans Pro" pitchFamily="34" charset="-120"/>
            </a:endParaRPr>
          </a:p>
          <a:p>
            <a:pPr marL="242900" indent="-242900" algn="l">
              <a:lnSpc>
                <a:spcPts val="2380"/>
              </a:lnSpc>
              <a:buSzPct val="100000"/>
              <a:buChar char="•"/>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Dataset description:</a:t>
            </a:r>
            <a:endParaRPr lang="en-US" sz="1600" kern="0" dirty="0">
              <a:solidFill>
                <a:srgbClr val="FFFFFF">
                  <a:alpha val="90000"/>
                </a:srgbClr>
              </a:solidFill>
              <a:latin typeface="Source Sans Pro" pitchFamily="34" charset="0"/>
              <a:ea typeface="Source Sans Pro" pitchFamily="34" charset="-122"/>
              <a:cs typeface="Source Sans Pro" pitchFamily="34" charset="-120"/>
            </a:endParaRPr>
          </a:p>
          <a:p>
            <a:pPr lvl="1">
              <a:lnSpc>
                <a:spcPts val="2380"/>
              </a:lnSpc>
              <a:buSzPct val="100000"/>
            </a:pPr>
            <a:r>
              <a:rPr lang="en-US" sz="1600" kern="0" dirty="0">
                <a:solidFill>
                  <a:srgbClr val="FFFFFF">
                    <a:alpha val="90000"/>
                  </a:srgbClr>
                </a:solidFill>
                <a:latin typeface="Source Sans Pro" pitchFamily="34" charset="0"/>
                <a:ea typeface="Source Sans Pro" pitchFamily="34" charset="-122"/>
                <a:cs typeface="Source Sans Pro" pitchFamily="34" charset="-120"/>
              </a:rPr>
              <a:t>We created about 2000 image per character “class” And all dataset is nearly 57200 image.</a:t>
            </a:r>
            <a:endParaRPr lang="en-US" sz="1600" kern="0" spc="0" dirty="0">
              <a:solidFill>
                <a:srgbClr val="FFFFFF">
                  <a:alpha val="90000"/>
                </a:srgbClr>
              </a:solidFill>
              <a:latin typeface="Source Sans Pro" pitchFamily="34" charset="0"/>
              <a:ea typeface="Source Sans Pro" pitchFamily="34" charset="-122"/>
              <a:cs typeface="Source Sans Pro" pitchFamily="34" charset="-120"/>
            </a:endParaRPr>
          </a:p>
        </p:txBody>
      </p:sp>
      <p:pic>
        <p:nvPicPr>
          <p:cNvPr id="17" name="Picture 16" descr="A picture containing text, indoor, different, plant&#10;&#10;Description automatically generated">
            <a:extLst>
              <a:ext uri="{FF2B5EF4-FFF2-40B4-BE49-F238E27FC236}">
                <a16:creationId xmlns:a16="http://schemas.microsoft.com/office/drawing/2014/main" id="{574F0E06-58BC-D772-8C8D-BACBC607A481}"/>
              </a:ext>
            </a:extLst>
          </p:cNvPr>
          <p:cNvPicPr>
            <a:picLocks noChangeAspect="1"/>
          </p:cNvPicPr>
          <p:nvPr/>
        </p:nvPicPr>
        <p:blipFill>
          <a:blip r:embed="rId3"/>
          <a:stretch>
            <a:fillRect/>
          </a:stretch>
        </p:blipFill>
        <p:spPr>
          <a:xfrm>
            <a:off x="7568343" y="2465319"/>
            <a:ext cx="4308917" cy="2275647"/>
          </a:xfrm>
          <a:prstGeom prst="rect">
            <a:avLst/>
          </a:prstGeom>
        </p:spPr>
      </p:pic>
    </p:spTree>
    <p:extLst>
      <p:ext uri="{BB962C8B-B14F-4D97-AF65-F5344CB8AC3E}">
        <p14:creationId xmlns:p14="http://schemas.microsoft.com/office/powerpoint/2010/main" val="276631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D3557"/>
        </a:solidFill>
        <a:effectLst/>
      </p:bgPr>
    </p:bg>
    <p:spTree>
      <p:nvGrpSpPr>
        <p:cNvPr id="1" name=""/>
        <p:cNvGrpSpPr/>
        <p:nvPr/>
      </p:nvGrpSpPr>
      <p:grpSpPr>
        <a:xfrm>
          <a:off x="0" y="0"/>
          <a:ext cx="0" cy="0"/>
          <a:chOff x="0" y="0"/>
          <a:chExt cx="0" cy="0"/>
        </a:xfrm>
      </p:grpSpPr>
      <p:sp>
        <p:nvSpPr>
          <p:cNvPr id="13" name="Object 1">
            <a:extLst>
              <a:ext uri="{FF2B5EF4-FFF2-40B4-BE49-F238E27FC236}">
                <a16:creationId xmlns:a16="http://schemas.microsoft.com/office/drawing/2014/main" id="{A6080161-912C-C509-B32B-AFFEA91DDED0}"/>
              </a:ext>
            </a:extLst>
          </p:cNvPr>
          <p:cNvSpPr/>
          <p:nvPr/>
        </p:nvSpPr>
        <p:spPr>
          <a:xfrm>
            <a:off x="-11652" y="-264160"/>
            <a:ext cx="12188950" cy="1372210"/>
          </a:xfrm>
          <a:prstGeom prst="rect">
            <a:avLst/>
          </a:prstGeom>
          <a:solidFill>
            <a:srgbClr val="F3F7F1"/>
          </a:solidFill>
        </p:spPr>
      </p:sp>
      <p:sp>
        <p:nvSpPr>
          <p:cNvPr id="14" name="Object 2">
            <a:extLst>
              <a:ext uri="{FF2B5EF4-FFF2-40B4-BE49-F238E27FC236}">
                <a16:creationId xmlns:a16="http://schemas.microsoft.com/office/drawing/2014/main" id="{177132E3-B042-D606-EB9A-34B1BD0FFC5D}"/>
              </a:ext>
            </a:extLst>
          </p:cNvPr>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preprocessing</a:t>
            </a:r>
            <a:endParaRPr lang="en-US" dirty="0"/>
          </a:p>
        </p:txBody>
      </p:sp>
      <p:sp>
        <p:nvSpPr>
          <p:cNvPr id="6" name="Object 3">
            <a:extLst>
              <a:ext uri="{FF2B5EF4-FFF2-40B4-BE49-F238E27FC236}">
                <a16:creationId xmlns:a16="http://schemas.microsoft.com/office/drawing/2014/main" id="{00EED62C-2276-83A3-404F-1BB4DF3551E5}"/>
              </a:ext>
            </a:extLst>
          </p:cNvPr>
          <p:cNvSpPr/>
          <p:nvPr/>
        </p:nvSpPr>
        <p:spPr>
          <a:xfrm>
            <a:off x="784717" y="2755079"/>
            <a:ext cx="6864805" cy="1679790"/>
          </a:xfrm>
          <a:prstGeom prst="rect">
            <a:avLst/>
          </a:prstGeom>
          <a:noFill/>
        </p:spPr>
        <p:txBody>
          <a:bodyPr wrap="square" lIns="0" tIns="0" rIns="0" bIns="0" rtlCol="0" anchor="ctr"/>
          <a:lstStyle/>
          <a:p>
            <a:pPr marL="242900" indent="-242900" algn="l">
              <a:lnSpc>
                <a:spcPts val="2380"/>
              </a:lnSpc>
              <a:buSzPct val="100000"/>
              <a:buChar char="•"/>
            </a:pPr>
            <a:r>
              <a:rPr lang="en-US" sz="2400" kern="0" spc="0" dirty="0">
                <a:solidFill>
                  <a:srgbClr val="FFFFFF">
                    <a:alpha val="90000"/>
                  </a:srgbClr>
                </a:solidFill>
                <a:latin typeface="Source Sans Pro" pitchFamily="34" charset="0"/>
                <a:ea typeface="Source Sans Pro" pitchFamily="34" charset="-122"/>
                <a:cs typeface="Source Sans Pro" pitchFamily="34" charset="-120"/>
              </a:rPr>
              <a:t>Steps of preprocessing</a:t>
            </a:r>
          </a:p>
          <a:p>
            <a:pPr marL="914400" lvl="1" indent="-457200">
              <a:lnSpc>
                <a:spcPts val="2380"/>
              </a:lnSpc>
              <a:buSzPct val="100000"/>
              <a:buFont typeface="+mj-lt"/>
              <a:buAutoNum type="arabicPeriod"/>
            </a:pPr>
            <a:r>
              <a:rPr lang="en-US" sz="1600" kern="0" dirty="0">
                <a:solidFill>
                  <a:srgbClr val="FFFFFF">
                    <a:alpha val="90000"/>
                  </a:srgbClr>
                </a:solidFill>
                <a:latin typeface="Source Sans Pro" pitchFamily="34" charset="0"/>
                <a:ea typeface="Source Sans Pro" pitchFamily="34" charset="-122"/>
              </a:rPr>
              <a:t>Firstly, we crop the detected hand from the image.</a:t>
            </a:r>
          </a:p>
          <a:p>
            <a:pPr marL="914400" lvl="1" indent="-457200">
              <a:lnSpc>
                <a:spcPts val="2380"/>
              </a:lnSpc>
              <a:buSzPct val="100000"/>
              <a:buFont typeface="+mj-lt"/>
              <a:buAutoNum type="arabicPeriod"/>
            </a:pPr>
            <a:r>
              <a:rPr lang="en-US" sz="1600" kern="0" dirty="0">
                <a:solidFill>
                  <a:srgbClr val="FFFFFF">
                    <a:alpha val="90000"/>
                  </a:srgbClr>
                </a:solidFill>
                <a:latin typeface="Source Sans Pro" pitchFamily="34" charset="0"/>
                <a:ea typeface="Source Sans Pro" pitchFamily="34" charset="-122"/>
              </a:rPr>
              <a:t>Then, we resize it 128*128.</a:t>
            </a:r>
          </a:p>
          <a:p>
            <a:pPr marL="914400" lvl="1" indent="-457200">
              <a:lnSpc>
                <a:spcPts val="2380"/>
              </a:lnSpc>
              <a:buSzPct val="100000"/>
              <a:buFont typeface="+mj-lt"/>
              <a:buAutoNum type="arabicPeriod"/>
            </a:pPr>
            <a:r>
              <a:rPr lang="en-US" sz="1600" kern="0" dirty="0">
                <a:solidFill>
                  <a:srgbClr val="FFFFFF">
                    <a:alpha val="90000"/>
                  </a:srgbClr>
                </a:solidFill>
                <a:latin typeface="Source Sans Pro" pitchFamily="34" charset="0"/>
                <a:ea typeface="Source Sans Pro" pitchFamily="34" charset="-122"/>
              </a:rPr>
              <a:t>Finally, removing the background as a segmentation.</a:t>
            </a:r>
          </a:p>
        </p:txBody>
      </p:sp>
    </p:spTree>
    <p:extLst>
      <p:ext uri="{BB962C8B-B14F-4D97-AF65-F5344CB8AC3E}">
        <p14:creationId xmlns:p14="http://schemas.microsoft.com/office/powerpoint/2010/main" val="8410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15">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Model structure</a:t>
            </a:r>
            <a:endParaRPr lang="en-US" dirty="0"/>
          </a:p>
        </p:txBody>
      </p:sp>
      <p:sp>
        <p:nvSpPr>
          <p:cNvPr id="4" name="Object 3"/>
          <p:cNvSpPr/>
          <p:nvPr/>
        </p:nvSpPr>
        <p:spPr>
          <a:xfrm>
            <a:off x="5672015" y="6197320"/>
            <a:ext cx="1794034" cy="346624"/>
          </a:xfrm>
          <a:prstGeom prst="rect">
            <a:avLst/>
          </a:prstGeom>
          <a:noFill/>
        </p:spPr>
        <p:txBody>
          <a:bodyPr wrap="square" lIns="0" tIns="0" rIns="0" bIns="0" rtlCol="0" anchor="ctr"/>
          <a:lstStyle/>
          <a:p>
            <a:pPr algn="l">
              <a:lnSpc>
                <a:spcPts val="2800"/>
              </a:lnSpc>
              <a:buNone/>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Model structure</a:t>
            </a:r>
            <a:endParaRPr lang="en-US" dirty="0"/>
          </a:p>
        </p:txBody>
      </p:sp>
      <p:pic>
        <p:nvPicPr>
          <p:cNvPr id="7" name="Picture 6" descr="Diagram&#10;&#10;Description automatically generated">
            <a:extLst>
              <a:ext uri="{FF2B5EF4-FFF2-40B4-BE49-F238E27FC236}">
                <a16:creationId xmlns:a16="http://schemas.microsoft.com/office/drawing/2014/main" id="{7576B0BF-CA81-3B42-1654-E08E25763816}"/>
              </a:ext>
            </a:extLst>
          </p:cNvPr>
          <p:cNvPicPr>
            <a:picLocks noChangeAspect="1"/>
          </p:cNvPicPr>
          <p:nvPr/>
        </p:nvPicPr>
        <p:blipFill>
          <a:blip r:embed="rId3"/>
          <a:stretch>
            <a:fillRect/>
          </a:stretch>
        </p:blipFill>
        <p:spPr>
          <a:xfrm>
            <a:off x="3001246" y="1819772"/>
            <a:ext cx="7273971" cy="42715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6">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4"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Model Results</a:t>
            </a:r>
            <a:endParaRPr lang="en-US" dirty="0"/>
          </a:p>
        </p:txBody>
      </p:sp>
      <p:pic>
        <p:nvPicPr>
          <p:cNvPr id="4" name="Object 3" descr="preencoded.png"/>
          <p:cNvPicPr>
            <a:picLocks noChangeAspect="1"/>
          </p:cNvPicPr>
          <p:nvPr/>
        </p:nvPicPr>
        <p:blipFill>
          <a:blip r:embed="rId3"/>
          <a:srcRect/>
          <a:stretch/>
        </p:blipFill>
        <p:spPr>
          <a:xfrm>
            <a:off x="194683" y="1819772"/>
            <a:ext cx="3809047" cy="3987287"/>
          </a:xfrm>
          <a:prstGeom prst="rect">
            <a:avLst/>
          </a:prstGeom>
        </p:spPr>
      </p:pic>
      <p:pic>
        <p:nvPicPr>
          <p:cNvPr id="5" name="Object 4" descr="preencoded.png"/>
          <p:cNvPicPr>
            <a:picLocks noChangeAspect="1"/>
          </p:cNvPicPr>
          <p:nvPr/>
        </p:nvPicPr>
        <p:blipFill>
          <a:blip r:embed="rId4"/>
          <a:srcRect/>
          <a:stretch/>
        </p:blipFill>
        <p:spPr>
          <a:xfrm>
            <a:off x="7902476" y="1706039"/>
            <a:ext cx="4054243" cy="4014365"/>
          </a:xfrm>
          <a:prstGeom prst="rect">
            <a:avLst/>
          </a:prstGeom>
        </p:spPr>
      </p:pic>
      <p:sp>
        <p:nvSpPr>
          <p:cNvPr id="6" name="Object 5"/>
          <p:cNvSpPr/>
          <p:nvPr/>
        </p:nvSpPr>
        <p:spPr>
          <a:xfrm>
            <a:off x="681643" y="5947947"/>
            <a:ext cx="3096732" cy="346622"/>
          </a:xfrm>
          <a:prstGeom prst="rect">
            <a:avLst/>
          </a:prstGeom>
          <a:noFill/>
        </p:spPr>
        <p:txBody>
          <a:bodyPr wrap="square" lIns="0" tIns="0" rIns="0" bIns="0" rtlCol="0" anchor="ctr"/>
          <a:lstStyle/>
          <a:p>
            <a:pPr algn="l">
              <a:lnSpc>
                <a:spcPts val="2800"/>
              </a:lnSpc>
              <a:buNone/>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Training and validation loss</a:t>
            </a:r>
            <a:endParaRPr lang="en-US" dirty="0"/>
          </a:p>
        </p:txBody>
      </p:sp>
      <p:sp>
        <p:nvSpPr>
          <p:cNvPr id="7" name="Object 6"/>
          <p:cNvSpPr/>
          <p:nvPr/>
        </p:nvSpPr>
        <p:spPr>
          <a:xfrm>
            <a:off x="8227920" y="5847753"/>
            <a:ext cx="3769397" cy="346622"/>
          </a:xfrm>
          <a:prstGeom prst="rect">
            <a:avLst/>
          </a:prstGeom>
          <a:noFill/>
        </p:spPr>
        <p:txBody>
          <a:bodyPr wrap="square" lIns="0" tIns="0" rIns="0" bIns="0" rtlCol="0" anchor="ctr"/>
          <a:lstStyle/>
          <a:p>
            <a:pPr algn="l">
              <a:lnSpc>
                <a:spcPts val="2800"/>
              </a:lnSpc>
              <a:buNone/>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Training and validation accuracy</a:t>
            </a:r>
            <a:endParaRPr lang="en-US" dirty="0"/>
          </a:p>
        </p:txBody>
      </p:sp>
      <p:graphicFrame>
        <p:nvGraphicFramePr>
          <p:cNvPr id="9" name="Table 9">
            <a:extLst>
              <a:ext uri="{FF2B5EF4-FFF2-40B4-BE49-F238E27FC236}">
                <a16:creationId xmlns:a16="http://schemas.microsoft.com/office/drawing/2014/main" id="{616431EC-0020-FE45-E197-50EC11D88979}"/>
              </a:ext>
            </a:extLst>
          </p:cNvPr>
          <p:cNvGraphicFramePr>
            <a:graphicFrameLocks noGrp="1"/>
          </p:cNvGraphicFramePr>
          <p:nvPr>
            <p:extLst>
              <p:ext uri="{D42A27DB-BD31-4B8C-83A1-F6EECF244321}">
                <p14:modId xmlns:p14="http://schemas.microsoft.com/office/powerpoint/2010/main" val="1542655765"/>
              </p:ext>
            </p:extLst>
          </p:nvPr>
        </p:nvGraphicFramePr>
        <p:xfrm>
          <a:off x="4238460" y="3406984"/>
          <a:ext cx="3715080" cy="1483360"/>
        </p:xfrm>
        <a:graphic>
          <a:graphicData uri="http://schemas.openxmlformats.org/drawingml/2006/table">
            <a:tbl>
              <a:tblPr firstRow="1" bandRow="1">
                <a:tableStyleId>{5C22544A-7EE6-4342-B048-85BDC9FD1C3A}</a:tableStyleId>
              </a:tblPr>
              <a:tblGrid>
                <a:gridCol w="1238360">
                  <a:extLst>
                    <a:ext uri="{9D8B030D-6E8A-4147-A177-3AD203B41FA5}">
                      <a16:colId xmlns:a16="http://schemas.microsoft.com/office/drawing/2014/main" val="1184913139"/>
                    </a:ext>
                  </a:extLst>
                </a:gridCol>
                <a:gridCol w="1238360">
                  <a:extLst>
                    <a:ext uri="{9D8B030D-6E8A-4147-A177-3AD203B41FA5}">
                      <a16:colId xmlns:a16="http://schemas.microsoft.com/office/drawing/2014/main" val="604694425"/>
                    </a:ext>
                  </a:extLst>
                </a:gridCol>
                <a:gridCol w="1238360">
                  <a:extLst>
                    <a:ext uri="{9D8B030D-6E8A-4147-A177-3AD203B41FA5}">
                      <a16:colId xmlns:a16="http://schemas.microsoft.com/office/drawing/2014/main" val="187168909"/>
                    </a:ext>
                  </a:extLst>
                </a:gridCol>
              </a:tblGrid>
              <a:tr h="370840">
                <a:tc>
                  <a:txBody>
                    <a:bodyPr/>
                    <a:lstStyle/>
                    <a:p>
                      <a:pPr algn="ctr"/>
                      <a:endParaRPr lang="en-US" dirty="0"/>
                    </a:p>
                  </a:txBody>
                  <a:tcPr/>
                </a:tc>
                <a:tc>
                  <a:txBody>
                    <a:bodyPr/>
                    <a:lstStyle/>
                    <a:p>
                      <a:pPr algn="ctr"/>
                      <a:r>
                        <a:rPr lang="en-US" dirty="0"/>
                        <a:t>Accuracy</a:t>
                      </a:r>
                    </a:p>
                  </a:txBody>
                  <a:tcPr/>
                </a:tc>
                <a:tc>
                  <a:txBody>
                    <a:bodyPr/>
                    <a:lstStyle/>
                    <a:p>
                      <a:pPr algn="ctr"/>
                      <a:r>
                        <a:rPr lang="en-US" dirty="0"/>
                        <a:t>Loss</a:t>
                      </a:r>
                    </a:p>
                  </a:txBody>
                  <a:tcPr/>
                </a:tc>
                <a:extLst>
                  <a:ext uri="{0D108BD9-81ED-4DB2-BD59-A6C34878D82A}">
                    <a16:rowId xmlns:a16="http://schemas.microsoft.com/office/drawing/2014/main" val="4239978208"/>
                  </a:ext>
                </a:extLst>
              </a:tr>
              <a:tr h="370840">
                <a:tc>
                  <a:txBody>
                    <a:bodyPr/>
                    <a:lstStyle/>
                    <a:p>
                      <a:pPr algn="ctr"/>
                      <a:r>
                        <a:rPr lang="en-US" dirty="0"/>
                        <a:t>Train</a:t>
                      </a:r>
                    </a:p>
                  </a:txBody>
                  <a:tcPr/>
                </a:tc>
                <a:tc>
                  <a:txBody>
                    <a:bodyPr/>
                    <a:lstStyle/>
                    <a:p>
                      <a:pPr algn="ctr"/>
                      <a:r>
                        <a:rPr lang="en-US" dirty="0"/>
                        <a:t>99.6</a:t>
                      </a:r>
                    </a:p>
                  </a:txBody>
                  <a:tcPr/>
                </a:tc>
                <a:tc>
                  <a:txBody>
                    <a:bodyPr/>
                    <a:lstStyle/>
                    <a:p>
                      <a:pPr algn="ctr"/>
                      <a:r>
                        <a:rPr lang="en-US" dirty="0"/>
                        <a:t>0.0174</a:t>
                      </a:r>
                    </a:p>
                  </a:txBody>
                  <a:tcPr/>
                </a:tc>
                <a:extLst>
                  <a:ext uri="{0D108BD9-81ED-4DB2-BD59-A6C34878D82A}">
                    <a16:rowId xmlns:a16="http://schemas.microsoft.com/office/drawing/2014/main" val="1093410802"/>
                  </a:ext>
                </a:extLst>
              </a:tr>
              <a:tr h="370840">
                <a:tc>
                  <a:txBody>
                    <a:bodyPr/>
                    <a:lstStyle/>
                    <a:p>
                      <a:pPr algn="ctr"/>
                      <a:r>
                        <a:rPr lang="en-US" dirty="0"/>
                        <a:t>Test</a:t>
                      </a:r>
                    </a:p>
                  </a:txBody>
                  <a:tcPr/>
                </a:tc>
                <a:tc>
                  <a:txBody>
                    <a:bodyPr/>
                    <a:lstStyle/>
                    <a:p>
                      <a:pPr algn="ctr"/>
                      <a:r>
                        <a:rPr lang="en-US" dirty="0"/>
                        <a:t>98.2</a:t>
                      </a:r>
                    </a:p>
                  </a:txBody>
                  <a:tcPr/>
                </a:tc>
                <a:tc>
                  <a:txBody>
                    <a:bodyPr/>
                    <a:lstStyle/>
                    <a:p>
                      <a:pPr algn="ctr"/>
                      <a:r>
                        <a:rPr lang="en-US" dirty="0"/>
                        <a:t>0.0062</a:t>
                      </a:r>
                    </a:p>
                  </a:txBody>
                  <a:tcPr/>
                </a:tc>
                <a:extLst>
                  <a:ext uri="{0D108BD9-81ED-4DB2-BD59-A6C34878D82A}">
                    <a16:rowId xmlns:a16="http://schemas.microsoft.com/office/drawing/2014/main" val="1415087153"/>
                  </a:ext>
                </a:extLst>
              </a:tr>
              <a:tr h="370840">
                <a:tc>
                  <a:txBody>
                    <a:bodyPr/>
                    <a:lstStyle/>
                    <a:p>
                      <a:pPr algn="ctr"/>
                      <a:r>
                        <a:rPr lang="en-US" dirty="0"/>
                        <a:t>Validate</a:t>
                      </a:r>
                    </a:p>
                  </a:txBody>
                  <a:tcPr/>
                </a:tc>
                <a:tc>
                  <a:txBody>
                    <a:bodyPr/>
                    <a:lstStyle/>
                    <a:p>
                      <a:pPr algn="ctr"/>
                      <a:r>
                        <a:rPr lang="en-US" dirty="0"/>
                        <a:t>99.5</a:t>
                      </a:r>
                    </a:p>
                  </a:txBody>
                  <a:tcPr/>
                </a:tc>
                <a:tc>
                  <a:txBody>
                    <a:bodyPr/>
                    <a:lstStyle/>
                    <a:p>
                      <a:pPr algn="ctr"/>
                      <a:r>
                        <a:rPr lang="en-US" dirty="0"/>
                        <a:t>0.0042</a:t>
                      </a:r>
                    </a:p>
                  </a:txBody>
                  <a:tcPr/>
                </a:tc>
                <a:extLst>
                  <a:ext uri="{0D108BD9-81ED-4DB2-BD59-A6C34878D82A}">
                    <a16:rowId xmlns:a16="http://schemas.microsoft.com/office/drawing/2014/main" val="237574182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7">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CONT.</a:t>
            </a:r>
            <a:endParaRPr lang="en-US" dirty="0"/>
          </a:p>
        </p:txBody>
      </p:sp>
      <p:pic>
        <p:nvPicPr>
          <p:cNvPr id="4" name="Object 3" descr="preencoded.png"/>
          <p:cNvPicPr>
            <a:picLocks noChangeAspect="1"/>
          </p:cNvPicPr>
          <p:nvPr/>
        </p:nvPicPr>
        <p:blipFill>
          <a:blip r:embed="rId3"/>
          <a:srcRect/>
          <a:stretch/>
        </p:blipFill>
        <p:spPr>
          <a:xfrm>
            <a:off x="2537607" y="1952137"/>
            <a:ext cx="7113738" cy="3893904"/>
          </a:xfrm>
          <a:prstGeom prst="rect">
            <a:avLst/>
          </a:prstGeom>
        </p:spPr>
      </p:pic>
      <p:sp>
        <p:nvSpPr>
          <p:cNvPr id="5" name="Object 4"/>
          <p:cNvSpPr/>
          <p:nvPr/>
        </p:nvSpPr>
        <p:spPr>
          <a:xfrm>
            <a:off x="5175313" y="5987823"/>
            <a:ext cx="3034476" cy="346624"/>
          </a:xfrm>
          <a:prstGeom prst="rect">
            <a:avLst/>
          </a:prstGeom>
          <a:noFill/>
        </p:spPr>
        <p:txBody>
          <a:bodyPr wrap="square" lIns="0" tIns="0" rIns="0" bIns="0" rtlCol="0" anchor="ctr"/>
          <a:lstStyle/>
          <a:p>
            <a:pPr algn="l">
              <a:lnSpc>
                <a:spcPts val="2800"/>
              </a:lnSpc>
              <a:buNone/>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Validation test samples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50" cy="1305551"/>
          </a:xfrm>
          <a:prstGeom prst="rect">
            <a:avLst/>
          </a:prstGeom>
          <a:solidFill>
            <a:srgbClr val="F3F7F1"/>
          </a:solidFill>
        </p:spPr>
      </p:sp>
      <p:sp>
        <p:nvSpPr>
          <p:cNvPr id="3" name="Object 2"/>
          <p:cNvSpPr/>
          <p:nvPr/>
        </p:nvSpPr>
        <p:spPr>
          <a:xfrm>
            <a:off x="95226" y="447563"/>
            <a:ext cx="11998500" cy="381857"/>
          </a:xfrm>
          <a:prstGeom prst="rect">
            <a:avLst/>
          </a:prstGeom>
          <a:noFill/>
        </p:spPr>
        <p:txBody>
          <a:bodyPr wrap="square" lIns="0" tIns="0" rIns="0" bIns="0" rtlCol="0" anchor="ctr"/>
          <a:lstStyle/>
          <a:p>
            <a:pPr algn="ctr">
              <a:spcAft>
                <a:spcPts val="600"/>
              </a:spcAft>
              <a:buNone/>
            </a:pPr>
            <a:r>
              <a:rPr lang="en-US" sz="4000" b="1" kern="0" spc="48" dirty="0">
                <a:solidFill>
                  <a:srgbClr val="000000">
                    <a:alpha val="80000"/>
                  </a:srgbClr>
                </a:solidFill>
                <a:latin typeface="Bebas Neue Bold" pitchFamily="34" charset="0"/>
                <a:ea typeface="Bebas Neue Bold" pitchFamily="34" charset="-122"/>
                <a:cs typeface="Bebas Neue Bold" pitchFamily="34" charset="-120"/>
              </a:rPr>
              <a:t>CONTENTS</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18845" y="2167268"/>
            <a:ext cx="1895001" cy="19045"/>
          </a:xfrm>
          <a:prstGeom prst="rect">
            <a:avLst/>
          </a:prstGeom>
        </p:spPr>
      </p:pic>
      <p:sp>
        <p:nvSpPr>
          <p:cNvPr id="5" name="Object 4"/>
          <p:cNvSpPr/>
          <p:nvPr/>
        </p:nvSpPr>
        <p:spPr>
          <a:xfrm>
            <a:off x="1714071" y="2082521"/>
            <a:ext cx="1705406" cy="141011"/>
          </a:xfrm>
          <a:prstGeom prst="rect">
            <a:avLst/>
          </a:prstGeom>
          <a:noFill/>
        </p:spPr>
        <p:txBody>
          <a:bodyPr wrap="square" lIns="0" tIns="0" rIns="0" bIns="0" rtlCol="0" anchor="ctr"/>
          <a:lstStyle/>
          <a:p>
            <a:pPr algn="ctr">
              <a:spcAft>
                <a:spcPts val="600"/>
              </a:spcAft>
              <a:buNone/>
            </a:pPr>
            <a:r>
              <a:rPr lang="en-US" sz="1400" kern="0" spc="38" dirty="0">
                <a:solidFill>
                  <a:srgbClr val="FFFFFF">
                    <a:alpha val="90000"/>
                  </a:srgbClr>
                </a:solidFill>
                <a:latin typeface="Source Sans Pro" pitchFamily="34" charset="0"/>
                <a:ea typeface="Source Sans Pro" pitchFamily="34" charset="-122"/>
                <a:cs typeface="Source Sans Pro" pitchFamily="34" charset="-120"/>
              </a:rPr>
              <a:t>Introduction</a:t>
            </a:r>
            <a:endParaRPr lang="en-US" dirty="0"/>
          </a:p>
        </p:txBody>
      </p:sp>
      <p:sp>
        <p:nvSpPr>
          <p:cNvPr id="6" name="Object 5"/>
          <p:cNvSpPr/>
          <p:nvPr/>
        </p:nvSpPr>
        <p:spPr>
          <a:xfrm>
            <a:off x="1142714" y="2699662"/>
            <a:ext cx="476131" cy="476131"/>
          </a:xfrm>
          <a:prstGeom prst="rect">
            <a:avLst/>
          </a:prstGeom>
          <a:solidFill>
            <a:srgbClr val="FFFFFF">
              <a:alpha val="90000"/>
            </a:srgbClr>
          </a:solidFill>
        </p:spPr>
      </p:sp>
      <p:sp>
        <p:nvSpPr>
          <p:cNvPr id="7" name="Object 6"/>
          <p:cNvSpPr/>
          <p:nvPr/>
        </p:nvSpPr>
        <p:spPr>
          <a:xfrm>
            <a:off x="761810" y="2671095"/>
            <a:ext cx="1237940" cy="504699"/>
          </a:xfrm>
          <a:prstGeom prst="rect">
            <a:avLst/>
          </a:prstGeom>
          <a:noFill/>
        </p:spPr>
        <p:txBody>
          <a:bodyPr wrap="square" lIns="0" tIns="0" rIns="0" bIns="0" rtlCol="0" anchor="ctr"/>
          <a:lstStyle/>
          <a:p>
            <a:pPr algn="ctr">
              <a:spcAft>
                <a:spcPts val="600"/>
              </a:spcAft>
              <a:buNone/>
            </a:pPr>
            <a:r>
              <a:rPr lang="en-US" sz="2600" b="1" kern="0" spc="38" dirty="0">
                <a:solidFill>
                  <a:srgbClr val="000000">
                    <a:alpha val="80000"/>
                  </a:srgbClr>
                </a:solidFill>
                <a:latin typeface="Bebas Neue Bold" pitchFamily="34" charset="0"/>
                <a:ea typeface="Bebas Neue Bold" pitchFamily="34" charset="-122"/>
                <a:cs typeface="Bebas Neue Bold" pitchFamily="34" charset="-120"/>
              </a:rPr>
              <a:t>1</a:t>
            </a:r>
            <a:endParaRPr lang="en-US" dirty="0"/>
          </a:p>
        </p:txBody>
      </p:sp>
      <p:sp>
        <p:nvSpPr>
          <p:cNvPr id="8" name="Object 7"/>
          <p:cNvSpPr/>
          <p:nvPr/>
        </p:nvSpPr>
        <p:spPr>
          <a:xfrm>
            <a:off x="1809298" y="2824828"/>
            <a:ext cx="4808922" cy="197232"/>
          </a:xfrm>
          <a:prstGeom prst="rect">
            <a:avLst/>
          </a:prstGeom>
          <a:noFill/>
        </p:spPr>
        <p:txBody>
          <a:bodyPr wrap="square" lIns="0" tIns="0" rIns="0" bIns="0" rtlCol="0" anchor="ctr"/>
          <a:lstStyle/>
          <a:p>
            <a:pPr algn="l">
              <a:spcAft>
                <a:spcPts val="600"/>
              </a:spcAft>
              <a:buNone/>
            </a:pPr>
            <a:r>
              <a:rPr lang="en-US" sz="2000" kern="0" spc="48" dirty="0">
                <a:solidFill>
                  <a:srgbClr val="FFFFFF">
                    <a:alpha val="90000"/>
                  </a:srgbClr>
                </a:solidFill>
                <a:latin typeface="Source Sans Pro" pitchFamily="34" charset="0"/>
                <a:ea typeface="Source Sans Pro" pitchFamily="34" charset="-122"/>
                <a:cs typeface="Source Sans Pro" pitchFamily="34" charset="-120"/>
              </a:rPr>
              <a:t>Overview</a:t>
            </a:r>
            <a:endParaRPr lang="en-US" dirty="0"/>
          </a:p>
        </p:txBody>
      </p:sp>
      <p:sp>
        <p:nvSpPr>
          <p:cNvPr id="9" name="Object 8"/>
          <p:cNvSpPr/>
          <p:nvPr/>
        </p:nvSpPr>
        <p:spPr>
          <a:xfrm>
            <a:off x="1142714" y="3461472"/>
            <a:ext cx="476131" cy="476131"/>
          </a:xfrm>
          <a:prstGeom prst="rect">
            <a:avLst/>
          </a:prstGeom>
          <a:solidFill>
            <a:srgbClr val="FFFFFF">
              <a:alpha val="90000"/>
            </a:srgbClr>
          </a:solidFill>
        </p:spPr>
      </p:sp>
      <p:sp>
        <p:nvSpPr>
          <p:cNvPr id="10" name="Object 9"/>
          <p:cNvSpPr/>
          <p:nvPr/>
        </p:nvSpPr>
        <p:spPr>
          <a:xfrm>
            <a:off x="761810" y="3432904"/>
            <a:ext cx="1237940" cy="504699"/>
          </a:xfrm>
          <a:prstGeom prst="rect">
            <a:avLst/>
          </a:prstGeom>
          <a:noFill/>
        </p:spPr>
        <p:txBody>
          <a:bodyPr wrap="square" lIns="0" tIns="0" rIns="0" bIns="0" rtlCol="0" anchor="ctr"/>
          <a:lstStyle/>
          <a:p>
            <a:pPr algn="ctr">
              <a:spcAft>
                <a:spcPts val="600"/>
              </a:spcAft>
              <a:buNone/>
            </a:pPr>
            <a:r>
              <a:rPr lang="en-US" sz="2600" b="1" kern="0" spc="38" dirty="0">
                <a:solidFill>
                  <a:srgbClr val="000000">
                    <a:alpha val="80000"/>
                  </a:srgbClr>
                </a:solidFill>
                <a:latin typeface="Bebas Neue Bold" pitchFamily="34" charset="0"/>
                <a:ea typeface="Bebas Neue Bold" pitchFamily="34" charset="-122"/>
                <a:cs typeface="Bebas Neue Bold" pitchFamily="34" charset="-120"/>
              </a:rPr>
              <a:t>2</a:t>
            </a:r>
            <a:endParaRPr lang="en-US" dirty="0"/>
          </a:p>
        </p:txBody>
      </p:sp>
      <p:sp>
        <p:nvSpPr>
          <p:cNvPr id="11" name="Object 10"/>
          <p:cNvSpPr/>
          <p:nvPr/>
        </p:nvSpPr>
        <p:spPr>
          <a:xfrm>
            <a:off x="1809298" y="3586637"/>
            <a:ext cx="4808922" cy="197232"/>
          </a:xfrm>
          <a:prstGeom prst="rect">
            <a:avLst/>
          </a:prstGeom>
          <a:noFill/>
        </p:spPr>
        <p:txBody>
          <a:bodyPr wrap="square" lIns="0" tIns="0" rIns="0" bIns="0" rtlCol="0" anchor="ctr"/>
          <a:lstStyle/>
          <a:p>
            <a:pPr algn="l">
              <a:spcAft>
                <a:spcPts val="600"/>
              </a:spcAft>
              <a:buNone/>
            </a:pPr>
            <a:r>
              <a:rPr lang="en-US" sz="2000" kern="0" spc="48" dirty="0">
                <a:solidFill>
                  <a:srgbClr val="FFFFFF">
                    <a:alpha val="90000"/>
                  </a:srgbClr>
                </a:solidFill>
                <a:latin typeface="Source Sans Pro" pitchFamily="34" charset="0"/>
                <a:ea typeface="Source Sans Pro" pitchFamily="34" charset="-122"/>
                <a:cs typeface="Source Sans Pro" pitchFamily="34" charset="-120"/>
              </a:rPr>
              <a:t>Why this project?</a:t>
            </a:r>
            <a:endParaRPr lang="en-US" dirty="0"/>
          </a:p>
        </p:txBody>
      </p:sp>
      <p:sp>
        <p:nvSpPr>
          <p:cNvPr id="12" name="Object 11"/>
          <p:cNvSpPr/>
          <p:nvPr/>
        </p:nvSpPr>
        <p:spPr>
          <a:xfrm>
            <a:off x="1142714" y="4223281"/>
            <a:ext cx="476131" cy="476131"/>
          </a:xfrm>
          <a:prstGeom prst="rect">
            <a:avLst/>
          </a:prstGeom>
          <a:solidFill>
            <a:srgbClr val="FFFFFF">
              <a:alpha val="90000"/>
            </a:srgbClr>
          </a:solidFill>
        </p:spPr>
      </p:sp>
      <p:sp>
        <p:nvSpPr>
          <p:cNvPr id="13" name="Object 12"/>
          <p:cNvSpPr/>
          <p:nvPr/>
        </p:nvSpPr>
        <p:spPr>
          <a:xfrm>
            <a:off x="761810" y="4194714"/>
            <a:ext cx="1237940" cy="504699"/>
          </a:xfrm>
          <a:prstGeom prst="rect">
            <a:avLst/>
          </a:prstGeom>
          <a:noFill/>
        </p:spPr>
        <p:txBody>
          <a:bodyPr wrap="square" lIns="0" tIns="0" rIns="0" bIns="0" rtlCol="0" anchor="ctr"/>
          <a:lstStyle/>
          <a:p>
            <a:pPr algn="ctr">
              <a:spcAft>
                <a:spcPts val="600"/>
              </a:spcAft>
              <a:buNone/>
            </a:pPr>
            <a:r>
              <a:rPr lang="en-US" sz="2600" b="1" kern="0" spc="38" dirty="0">
                <a:solidFill>
                  <a:srgbClr val="000000">
                    <a:alpha val="80000"/>
                  </a:srgbClr>
                </a:solidFill>
                <a:latin typeface="Bebas Neue Bold" pitchFamily="34" charset="0"/>
                <a:ea typeface="Bebas Neue Bold" pitchFamily="34" charset="-122"/>
                <a:cs typeface="Bebas Neue Bold" pitchFamily="34" charset="-120"/>
              </a:rPr>
              <a:t>3</a:t>
            </a:r>
            <a:endParaRPr lang="en-US" dirty="0"/>
          </a:p>
        </p:txBody>
      </p:sp>
      <p:sp>
        <p:nvSpPr>
          <p:cNvPr id="14" name="Object 13"/>
          <p:cNvSpPr/>
          <p:nvPr/>
        </p:nvSpPr>
        <p:spPr>
          <a:xfrm>
            <a:off x="1809298" y="4348447"/>
            <a:ext cx="4808922" cy="197232"/>
          </a:xfrm>
          <a:prstGeom prst="rect">
            <a:avLst/>
          </a:prstGeom>
          <a:noFill/>
        </p:spPr>
        <p:txBody>
          <a:bodyPr wrap="square" lIns="0" tIns="0" rIns="0" bIns="0" rtlCol="0" anchor="ctr"/>
          <a:lstStyle/>
          <a:p>
            <a:pPr algn="l">
              <a:spcAft>
                <a:spcPts val="600"/>
              </a:spcAft>
              <a:buNone/>
            </a:pPr>
            <a:r>
              <a:rPr lang="en-US" sz="2000" kern="0" spc="48" dirty="0">
                <a:solidFill>
                  <a:srgbClr val="FFFFFF">
                    <a:alpha val="90000"/>
                  </a:srgbClr>
                </a:solidFill>
                <a:latin typeface="Source Sans Pro" pitchFamily="34" charset="0"/>
                <a:ea typeface="Source Sans Pro" pitchFamily="34" charset="-122"/>
                <a:cs typeface="Source Sans Pro" pitchFamily="34" charset="-120"/>
              </a:rPr>
              <a:t>Objective</a:t>
            </a:r>
            <a:endParaRPr lang="en-US" dirty="0"/>
          </a:p>
        </p:txBody>
      </p:sp>
      <p:pic>
        <p:nvPicPr>
          <p:cNvPr id="15" name="Object 1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8845" y="5231765"/>
            <a:ext cx="1952137" cy="19045"/>
          </a:xfrm>
          <a:prstGeom prst="rect">
            <a:avLst/>
          </a:prstGeom>
        </p:spPr>
      </p:pic>
      <p:sp>
        <p:nvSpPr>
          <p:cNvPr id="16" name="Object 15"/>
          <p:cNvSpPr/>
          <p:nvPr/>
        </p:nvSpPr>
        <p:spPr>
          <a:xfrm>
            <a:off x="1714071" y="5146975"/>
            <a:ext cx="1759913" cy="141011"/>
          </a:xfrm>
          <a:prstGeom prst="rect">
            <a:avLst/>
          </a:prstGeom>
          <a:noFill/>
        </p:spPr>
        <p:txBody>
          <a:bodyPr wrap="square" lIns="0" tIns="0" rIns="0" bIns="0" rtlCol="0" anchor="ctr"/>
          <a:lstStyle/>
          <a:p>
            <a:pPr algn="ctr">
              <a:spcAft>
                <a:spcPts val="600"/>
              </a:spcAft>
              <a:buNone/>
            </a:pPr>
            <a:r>
              <a:rPr lang="en-US" sz="1400" kern="0" spc="38" dirty="0">
                <a:solidFill>
                  <a:srgbClr val="FFFFFF">
                    <a:alpha val="90000"/>
                  </a:srgbClr>
                </a:solidFill>
                <a:latin typeface="Source Sans Pro" pitchFamily="34" charset="0"/>
                <a:ea typeface="Source Sans Pro" pitchFamily="34" charset="-122"/>
                <a:cs typeface="Source Sans Pro" pitchFamily="34" charset="-120"/>
              </a:rPr>
              <a:t>Technologies</a:t>
            </a:r>
            <a:endParaRPr lang="en-US" dirty="0"/>
          </a:p>
        </p:txBody>
      </p:sp>
      <p:sp>
        <p:nvSpPr>
          <p:cNvPr id="17" name="Object 16"/>
          <p:cNvSpPr/>
          <p:nvPr/>
        </p:nvSpPr>
        <p:spPr>
          <a:xfrm>
            <a:off x="1142714" y="5764117"/>
            <a:ext cx="476131" cy="476131"/>
          </a:xfrm>
          <a:prstGeom prst="rect">
            <a:avLst/>
          </a:prstGeom>
          <a:solidFill>
            <a:srgbClr val="FFFFFF">
              <a:alpha val="90000"/>
            </a:srgbClr>
          </a:solidFill>
        </p:spPr>
      </p:sp>
      <p:sp>
        <p:nvSpPr>
          <p:cNvPr id="18" name="Object 17"/>
          <p:cNvSpPr/>
          <p:nvPr/>
        </p:nvSpPr>
        <p:spPr>
          <a:xfrm>
            <a:off x="761810" y="5735549"/>
            <a:ext cx="1237940" cy="504699"/>
          </a:xfrm>
          <a:prstGeom prst="rect">
            <a:avLst/>
          </a:prstGeom>
          <a:noFill/>
        </p:spPr>
        <p:txBody>
          <a:bodyPr wrap="square" lIns="0" tIns="0" rIns="0" bIns="0" rtlCol="0" anchor="ctr"/>
          <a:lstStyle/>
          <a:p>
            <a:pPr algn="ctr">
              <a:spcAft>
                <a:spcPts val="600"/>
              </a:spcAft>
              <a:buNone/>
            </a:pPr>
            <a:r>
              <a:rPr lang="en-US" sz="2600" b="1" kern="0" spc="38" dirty="0">
                <a:solidFill>
                  <a:srgbClr val="000000">
                    <a:alpha val="80000"/>
                  </a:srgbClr>
                </a:solidFill>
                <a:latin typeface="Bebas Neue Bold" pitchFamily="34" charset="0"/>
                <a:ea typeface="Bebas Neue Bold" pitchFamily="34" charset="-122"/>
                <a:cs typeface="Bebas Neue Bold" pitchFamily="34" charset="-120"/>
              </a:rPr>
              <a:t>4</a:t>
            </a:r>
            <a:endParaRPr lang="en-US" dirty="0"/>
          </a:p>
        </p:txBody>
      </p:sp>
      <p:sp>
        <p:nvSpPr>
          <p:cNvPr id="19" name="Object 18"/>
          <p:cNvSpPr/>
          <p:nvPr/>
        </p:nvSpPr>
        <p:spPr>
          <a:xfrm>
            <a:off x="1809298" y="5889283"/>
            <a:ext cx="4808922" cy="197232"/>
          </a:xfrm>
          <a:prstGeom prst="rect">
            <a:avLst/>
          </a:prstGeom>
          <a:noFill/>
        </p:spPr>
        <p:txBody>
          <a:bodyPr wrap="square" lIns="0" tIns="0" rIns="0" bIns="0" rtlCol="0" anchor="ctr"/>
          <a:lstStyle/>
          <a:p>
            <a:pPr algn="l">
              <a:spcAft>
                <a:spcPts val="600"/>
              </a:spcAft>
              <a:buNone/>
            </a:pPr>
            <a:r>
              <a:rPr lang="en-US" sz="2000" kern="0" spc="48" dirty="0">
                <a:solidFill>
                  <a:srgbClr val="FFFFFF">
                    <a:alpha val="90000"/>
                  </a:srgbClr>
                </a:solidFill>
                <a:latin typeface="Source Sans Pro" pitchFamily="34" charset="0"/>
                <a:ea typeface="Source Sans Pro" pitchFamily="34" charset="-122"/>
                <a:cs typeface="Source Sans Pro" pitchFamily="34" charset="-120"/>
              </a:rPr>
              <a:t>Tools</a:t>
            </a:r>
            <a:endParaRPr lang="en-US" dirty="0"/>
          </a:p>
        </p:txBody>
      </p:sp>
      <p:sp>
        <p:nvSpPr>
          <p:cNvPr id="20" name="Object 19"/>
          <p:cNvSpPr/>
          <p:nvPr/>
        </p:nvSpPr>
        <p:spPr>
          <a:xfrm>
            <a:off x="6427768" y="1920636"/>
            <a:ext cx="476131" cy="476131"/>
          </a:xfrm>
          <a:prstGeom prst="rect">
            <a:avLst/>
          </a:prstGeom>
          <a:solidFill>
            <a:srgbClr val="FFFFFF">
              <a:alpha val="90000"/>
            </a:srgbClr>
          </a:solidFill>
        </p:spPr>
      </p:sp>
      <p:sp>
        <p:nvSpPr>
          <p:cNvPr id="21" name="Object 20"/>
          <p:cNvSpPr/>
          <p:nvPr/>
        </p:nvSpPr>
        <p:spPr>
          <a:xfrm>
            <a:off x="6046863" y="1892068"/>
            <a:ext cx="1237940" cy="504699"/>
          </a:xfrm>
          <a:prstGeom prst="rect">
            <a:avLst/>
          </a:prstGeom>
          <a:noFill/>
        </p:spPr>
        <p:txBody>
          <a:bodyPr wrap="square" lIns="0" tIns="0" rIns="0" bIns="0" rtlCol="0" anchor="ctr"/>
          <a:lstStyle/>
          <a:p>
            <a:pPr algn="ctr">
              <a:spcAft>
                <a:spcPts val="600"/>
              </a:spcAft>
              <a:buNone/>
            </a:pPr>
            <a:r>
              <a:rPr lang="en-US" sz="2600" b="1" kern="0" spc="38" dirty="0">
                <a:solidFill>
                  <a:srgbClr val="000000">
                    <a:alpha val="80000"/>
                  </a:srgbClr>
                </a:solidFill>
                <a:latin typeface="Bebas Neue Bold" pitchFamily="34" charset="0"/>
                <a:ea typeface="Bebas Neue Bold" pitchFamily="34" charset="-122"/>
                <a:cs typeface="Bebas Neue Bold" pitchFamily="34" charset="-120"/>
              </a:rPr>
              <a:t>5</a:t>
            </a:r>
            <a:endParaRPr lang="en-US" dirty="0"/>
          </a:p>
        </p:txBody>
      </p:sp>
      <p:sp>
        <p:nvSpPr>
          <p:cNvPr id="22" name="Object 21"/>
          <p:cNvSpPr/>
          <p:nvPr/>
        </p:nvSpPr>
        <p:spPr>
          <a:xfrm>
            <a:off x="7094351" y="2045801"/>
            <a:ext cx="4808922" cy="197232"/>
          </a:xfrm>
          <a:prstGeom prst="rect">
            <a:avLst/>
          </a:prstGeom>
          <a:noFill/>
        </p:spPr>
        <p:txBody>
          <a:bodyPr wrap="square" lIns="0" tIns="0" rIns="0" bIns="0" rtlCol="0" anchor="ctr"/>
          <a:lstStyle/>
          <a:p>
            <a:pPr algn="l">
              <a:spcAft>
                <a:spcPts val="600"/>
              </a:spcAft>
              <a:buNone/>
            </a:pPr>
            <a:r>
              <a:rPr lang="en-US" sz="2000" kern="0" spc="48" dirty="0">
                <a:solidFill>
                  <a:srgbClr val="FFFFFF">
                    <a:alpha val="90000"/>
                  </a:srgbClr>
                </a:solidFill>
                <a:latin typeface="Source Sans Pro" pitchFamily="34" charset="0"/>
                <a:ea typeface="Source Sans Pro" pitchFamily="34" charset="-122"/>
                <a:cs typeface="Source Sans Pro" pitchFamily="34" charset="-120"/>
              </a:rPr>
              <a:t>Application features</a:t>
            </a:r>
            <a:endParaRPr lang="en-US" dirty="0"/>
          </a:p>
        </p:txBody>
      </p:sp>
      <p:sp>
        <p:nvSpPr>
          <p:cNvPr id="23" name="Object 22"/>
          <p:cNvSpPr/>
          <p:nvPr/>
        </p:nvSpPr>
        <p:spPr>
          <a:xfrm>
            <a:off x="6427768" y="2682446"/>
            <a:ext cx="476131" cy="476131"/>
          </a:xfrm>
          <a:prstGeom prst="rect">
            <a:avLst/>
          </a:prstGeom>
          <a:solidFill>
            <a:srgbClr val="FFFFFF">
              <a:alpha val="90000"/>
            </a:srgbClr>
          </a:solidFill>
        </p:spPr>
      </p:sp>
      <p:sp>
        <p:nvSpPr>
          <p:cNvPr id="24" name="Object 23"/>
          <p:cNvSpPr/>
          <p:nvPr/>
        </p:nvSpPr>
        <p:spPr>
          <a:xfrm>
            <a:off x="6046863" y="2653878"/>
            <a:ext cx="1237940" cy="504699"/>
          </a:xfrm>
          <a:prstGeom prst="rect">
            <a:avLst/>
          </a:prstGeom>
          <a:noFill/>
        </p:spPr>
        <p:txBody>
          <a:bodyPr wrap="square" lIns="0" tIns="0" rIns="0" bIns="0" rtlCol="0" anchor="ctr"/>
          <a:lstStyle/>
          <a:p>
            <a:pPr algn="ctr">
              <a:spcAft>
                <a:spcPts val="600"/>
              </a:spcAft>
              <a:buNone/>
            </a:pPr>
            <a:r>
              <a:rPr lang="en-US" sz="2600" b="1" kern="0" spc="38" dirty="0">
                <a:solidFill>
                  <a:srgbClr val="000000">
                    <a:alpha val="80000"/>
                  </a:srgbClr>
                </a:solidFill>
                <a:latin typeface="Bebas Neue Bold" pitchFamily="34" charset="0"/>
                <a:ea typeface="Bebas Neue Bold" pitchFamily="34" charset="-122"/>
                <a:cs typeface="Bebas Neue Bold" pitchFamily="34" charset="-120"/>
              </a:rPr>
              <a:t>6</a:t>
            </a:r>
            <a:endParaRPr lang="en-US" dirty="0"/>
          </a:p>
        </p:txBody>
      </p:sp>
      <p:sp>
        <p:nvSpPr>
          <p:cNvPr id="25" name="Object 24"/>
          <p:cNvSpPr/>
          <p:nvPr/>
        </p:nvSpPr>
        <p:spPr>
          <a:xfrm>
            <a:off x="7094351" y="2807611"/>
            <a:ext cx="4808922" cy="197232"/>
          </a:xfrm>
          <a:prstGeom prst="rect">
            <a:avLst/>
          </a:prstGeom>
          <a:noFill/>
        </p:spPr>
        <p:txBody>
          <a:bodyPr wrap="square" lIns="0" tIns="0" rIns="0" bIns="0" rtlCol="0" anchor="ctr"/>
          <a:lstStyle/>
          <a:p>
            <a:pPr algn="l">
              <a:spcAft>
                <a:spcPts val="600"/>
              </a:spcAft>
              <a:buNone/>
            </a:pPr>
            <a:r>
              <a:rPr lang="en-US" sz="2000" kern="0" spc="48" dirty="0">
                <a:solidFill>
                  <a:srgbClr val="FFFFFF">
                    <a:alpha val="90000"/>
                  </a:srgbClr>
                </a:solidFill>
                <a:latin typeface="Source Sans Pro" pitchFamily="34" charset="0"/>
                <a:ea typeface="Source Sans Pro" pitchFamily="34" charset="-122"/>
                <a:cs typeface="Source Sans Pro" pitchFamily="34" charset="-120"/>
              </a:rPr>
              <a:t>Model Results</a:t>
            </a:r>
            <a:endParaRPr lang="en-US" dirty="0"/>
          </a:p>
        </p:txBody>
      </p:sp>
      <p:sp>
        <p:nvSpPr>
          <p:cNvPr id="26" name="Object 25"/>
          <p:cNvSpPr/>
          <p:nvPr/>
        </p:nvSpPr>
        <p:spPr>
          <a:xfrm>
            <a:off x="6427768" y="3444255"/>
            <a:ext cx="476131" cy="476131"/>
          </a:xfrm>
          <a:prstGeom prst="rect">
            <a:avLst/>
          </a:prstGeom>
          <a:solidFill>
            <a:srgbClr val="FFFFFF">
              <a:alpha val="90000"/>
            </a:srgbClr>
          </a:solidFill>
        </p:spPr>
      </p:sp>
      <p:sp>
        <p:nvSpPr>
          <p:cNvPr id="27" name="Object 26"/>
          <p:cNvSpPr/>
          <p:nvPr/>
        </p:nvSpPr>
        <p:spPr>
          <a:xfrm>
            <a:off x="6046863" y="3415687"/>
            <a:ext cx="1237940" cy="504699"/>
          </a:xfrm>
          <a:prstGeom prst="rect">
            <a:avLst/>
          </a:prstGeom>
          <a:noFill/>
        </p:spPr>
        <p:txBody>
          <a:bodyPr wrap="square" lIns="0" tIns="0" rIns="0" bIns="0" rtlCol="0" anchor="ctr"/>
          <a:lstStyle/>
          <a:p>
            <a:pPr algn="ctr">
              <a:spcAft>
                <a:spcPts val="600"/>
              </a:spcAft>
              <a:buNone/>
            </a:pPr>
            <a:r>
              <a:rPr lang="en-US" sz="2600" b="1" kern="0" spc="38" dirty="0">
                <a:solidFill>
                  <a:srgbClr val="000000">
                    <a:alpha val="80000"/>
                  </a:srgbClr>
                </a:solidFill>
                <a:latin typeface="Bebas Neue Bold" pitchFamily="34" charset="0"/>
                <a:ea typeface="Bebas Neue Bold" pitchFamily="34" charset="-122"/>
                <a:cs typeface="Bebas Neue Bold" pitchFamily="34" charset="-120"/>
              </a:rPr>
              <a:t>7</a:t>
            </a:r>
            <a:endParaRPr lang="en-US" dirty="0"/>
          </a:p>
        </p:txBody>
      </p:sp>
      <p:sp>
        <p:nvSpPr>
          <p:cNvPr id="28" name="Object 27"/>
          <p:cNvSpPr/>
          <p:nvPr/>
        </p:nvSpPr>
        <p:spPr>
          <a:xfrm>
            <a:off x="7094351" y="3569420"/>
            <a:ext cx="4808922" cy="197232"/>
          </a:xfrm>
          <a:prstGeom prst="rect">
            <a:avLst/>
          </a:prstGeom>
          <a:noFill/>
        </p:spPr>
        <p:txBody>
          <a:bodyPr wrap="square" lIns="0" tIns="0" rIns="0" bIns="0" rtlCol="0" anchor="ctr"/>
          <a:lstStyle/>
          <a:p>
            <a:pPr algn="l">
              <a:spcAft>
                <a:spcPts val="600"/>
              </a:spcAft>
              <a:buNone/>
            </a:pPr>
            <a:r>
              <a:rPr lang="en-US" sz="2000" kern="0" spc="48" dirty="0">
                <a:solidFill>
                  <a:srgbClr val="FFFFFF">
                    <a:alpha val="90000"/>
                  </a:srgbClr>
                </a:solidFill>
                <a:latin typeface="Source Sans Pro" pitchFamily="34" charset="0"/>
                <a:ea typeface="Source Sans Pro" pitchFamily="34" charset="-122"/>
                <a:cs typeface="Source Sans Pro" pitchFamily="34" charset="-120"/>
              </a:rPr>
              <a:t>Sign language Animation</a:t>
            </a:r>
            <a:endParaRPr lang="en-US" dirty="0"/>
          </a:p>
        </p:txBody>
      </p:sp>
      <p:pic>
        <p:nvPicPr>
          <p:cNvPr id="29" name="Object 28"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3899" y="4452696"/>
            <a:ext cx="1790252" cy="19045"/>
          </a:xfrm>
          <a:prstGeom prst="rect">
            <a:avLst/>
          </a:prstGeom>
        </p:spPr>
      </p:pic>
      <p:sp>
        <p:nvSpPr>
          <p:cNvPr id="30" name="Object 29"/>
          <p:cNvSpPr/>
          <p:nvPr/>
        </p:nvSpPr>
        <p:spPr>
          <a:xfrm>
            <a:off x="6999125" y="4367949"/>
            <a:ext cx="1596391" cy="141011"/>
          </a:xfrm>
          <a:prstGeom prst="rect">
            <a:avLst/>
          </a:prstGeom>
          <a:noFill/>
        </p:spPr>
        <p:txBody>
          <a:bodyPr wrap="square" lIns="0" tIns="0" rIns="0" bIns="0" rtlCol="0" anchor="ctr"/>
          <a:lstStyle/>
          <a:p>
            <a:pPr algn="ctr">
              <a:spcAft>
                <a:spcPts val="600"/>
              </a:spcAft>
              <a:buNone/>
            </a:pPr>
            <a:r>
              <a:rPr lang="en-US" sz="1400" kern="0" spc="38" dirty="0">
                <a:solidFill>
                  <a:srgbClr val="FFFFFF">
                    <a:alpha val="90000"/>
                  </a:srgbClr>
                </a:solidFill>
                <a:latin typeface="Source Sans Pro" pitchFamily="34" charset="0"/>
                <a:ea typeface="Source Sans Pro" pitchFamily="34" charset="-122"/>
                <a:cs typeface="Source Sans Pro" pitchFamily="34" charset="-120"/>
              </a:rPr>
              <a:t>Conclusion</a:t>
            </a:r>
            <a:endParaRPr lang="en-US" dirty="0"/>
          </a:p>
        </p:txBody>
      </p:sp>
      <p:sp>
        <p:nvSpPr>
          <p:cNvPr id="31" name="Object 30"/>
          <p:cNvSpPr/>
          <p:nvPr/>
        </p:nvSpPr>
        <p:spPr>
          <a:xfrm>
            <a:off x="6427768" y="4985091"/>
            <a:ext cx="476131" cy="476131"/>
          </a:xfrm>
          <a:prstGeom prst="rect">
            <a:avLst/>
          </a:prstGeom>
          <a:solidFill>
            <a:srgbClr val="FFFFFF">
              <a:alpha val="90000"/>
            </a:srgbClr>
          </a:solidFill>
        </p:spPr>
      </p:sp>
      <p:sp>
        <p:nvSpPr>
          <p:cNvPr id="32" name="Object 31"/>
          <p:cNvSpPr/>
          <p:nvPr/>
        </p:nvSpPr>
        <p:spPr>
          <a:xfrm>
            <a:off x="6046863" y="4956523"/>
            <a:ext cx="1237940" cy="504699"/>
          </a:xfrm>
          <a:prstGeom prst="rect">
            <a:avLst/>
          </a:prstGeom>
          <a:noFill/>
        </p:spPr>
        <p:txBody>
          <a:bodyPr wrap="square" lIns="0" tIns="0" rIns="0" bIns="0" rtlCol="0" anchor="ctr"/>
          <a:lstStyle/>
          <a:p>
            <a:pPr algn="ctr">
              <a:spcAft>
                <a:spcPts val="600"/>
              </a:spcAft>
              <a:buNone/>
            </a:pPr>
            <a:r>
              <a:rPr lang="en-US" sz="2600" b="1" kern="0" spc="38" dirty="0">
                <a:solidFill>
                  <a:srgbClr val="000000">
                    <a:alpha val="80000"/>
                  </a:srgbClr>
                </a:solidFill>
                <a:latin typeface="Bebas Neue Bold" pitchFamily="34" charset="0"/>
                <a:ea typeface="Bebas Neue Bold" pitchFamily="34" charset="-122"/>
                <a:cs typeface="Bebas Neue Bold" pitchFamily="34" charset="-120"/>
              </a:rPr>
              <a:t>8</a:t>
            </a:r>
            <a:endParaRPr lang="en-US" dirty="0"/>
          </a:p>
        </p:txBody>
      </p:sp>
      <p:sp>
        <p:nvSpPr>
          <p:cNvPr id="33" name="Object 32"/>
          <p:cNvSpPr/>
          <p:nvPr/>
        </p:nvSpPr>
        <p:spPr>
          <a:xfrm>
            <a:off x="7094351" y="5110256"/>
            <a:ext cx="4808922" cy="197232"/>
          </a:xfrm>
          <a:prstGeom prst="rect">
            <a:avLst/>
          </a:prstGeom>
          <a:noFill/>
        </p:spPr>
        <p:txBody>
          <a:bodyPr wrap="square" lIns="0" tIns="0" rIns="0" bIns="0" rtlCol="0" anchor="ctr"/>
          <a:lstStyle/>
          <a:p>
            <a:pPr algn="l">
              <a:spcAft>
                <a:spcPts val="600"/>
              </a:spcAft>
              <a:buNone/>
            </a:pPr>
            <a:r>
              <a:rPr lang="en-US" sz="2000" kern="0" spc="48" dirty="0">
                <a:solidFill>
                  <a:srgbClr val="FFFFFF">
                    <a:alpha val="90000"/>
                  </a:srgbClr>
                </a:solidFill>
                <a:latin typeface="Source Sans Pro" pitchFamily="34" charset="0"/>
                <a:ea typeface="Source Sans Pro" pitchFamily="34" charset="-122"/>
                <a:cs typeface="Source Sans Pro" pitchFamily="34" charset="-120"/>
              </a:rPr>
              <a:t>Improvement and future work</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 fill="hold"/>
                                        <p:tgtEl>
                                          <p:spTgt spid="4"/>
                                        </p:tgtEl>
                                        <p:attrNameLst>
                                          <p:attrName>ppt_x</p:attrName>
                                        </p:attrNameLst>
                                      </p:cBhvr>
                                      <p:tavLst>
                                        <p:tav tm="0">
                                          <p:val>
                                            <p:strVal val="#ppt_x"/>
                                          </p:val>
                                        </p:tav>
                                        <p:tav tm="100000">
                                          <p:val>
                                            <p:strVal val="#ppt_x"/>
                                          </p:val>
                                        </p:tav>
                                      </p:tavLst>
                                    </p:anim>
                                    <p:anim calcmode="lin" valueType="num">
                                      <p:cBhvr additive="base">
                                        <p:cTn id="8" dur="1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1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 fill="hold"/>
                                        <p:tgtEl>
                                          <p:spTgt spid="5"/>
                                        </p:tgtEl>
                                        <p:attrNameLst>
                                          <p:attrName>ppt_x</p:attrName>
                                        </p:attrNameLst>
                                      </p:cBhvr>
                                      <p:tavLst>
                                        <p:tav tm="0">
                                          <p:val>
                                            <p:strVal val="#ppt_x"/>
                                          </p:val>
                                        </p:tav>
                                        <p:tav tm="100000">
                                          <p:val>
                                            <p:strVal val="#ppt_x"/>
                                          </p:val>
                                        </p:tav>
                                      </p:tavLst>
                                    </p:anim>
                                    <p:anim calcmode="lin" valueType="num">
                                      <p:cBhvr additive="base">
                                        <p:cTn id="13" dur="1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 fill="hold"/>
                                        <p:tgtEl>
                                          <p:spTgt spid="6"/>
                                        </p:tgtEl>
                                        <p:attrNameLst>
                                          <p:attrName>ppt_x</p:attrName>
                                        </p:attrNameLst>
                                      </p:cBhvr>
                                      <p:tavLst>
                                        <p:tav tm="0">
                                          <p:val>
                                            <p:strVal val="#ppt_x"/>
                                          </p:val>
                                        </p:tav>
                                        <p:tav tm="100000">
                                          <p:val>
                                            <p:strVal val="#ppt_x"/>
                                          </p:val>
                                        </p:tav>
                                      </p:tavLst>
                                    </p:anim>
                                    <p:anim calcmode="lin" valueType="num">
                                      <p:cBhvr additive="base">
                                        <p:cTn id="18" dur="100" fill="hold"/>
                                        <p:tgtEl>
                                          <p:spTgt spid="6"/>
                                        </p:tgtEl>
                                        <p:attrNameLst>
                                          <p:attrName>ppt_y</p:attrName>
                                        </p:attrNameLst>
                                      </p:cBhvr>
                                      <p:tavLst>
                                        <p:tav tm="0">
                                          <p:val>
                                            <p:strVal val="1+#ppt_h/2"/>
                                          </p:val>
                                        </p:tav>
                                        <p:tav tm="100000">
                                          <p:val>
                                            <p:strVal val="#ppt_y"/>
                                          </p:val>
                                        </p:tav>
                                      </p:tavLst>
                                    </p:anim>
                                  </p:childTnLst>
                                </p:cTn>
                              </p:par>
                            </p:childTnLst>
                          </p:cTn>
                        </p:par>
                        <p:par>
                          <p:cTn id="19" fill="hold">
                            <p:stCondLst>
                              <p:cond delay="3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100" fill="hold"/>
                                        <p:tgtEl>
                                          <p:spTgt spid="7"/>
                                        </p:tgtEl>
                                        <p:attrNameLst>
                                          <p:attrName>ppt_x</p:attrName>
                                        </p:attrNameLst>
                                      </p:cBhvr>
                                      <p:tavLst>
                                        <p:tav tm="0">
                                          <p:val>
                                            <p:strVal val="#ppt_x"/>
                                          </p:val>
                                        </p:tav>
                                        <p:tav tm="100000">
                                          <p:val>
                                            <p:strVal val="#ppt_x"/>
                                          </p:val>
                                        </p:tav>
                                      </p:tavLst>
                                    </p:anim>
                                    <p:anim calcmode="lin" valueType="num">
                                      <p:cBhvr additive="base">
                                        <p:cTn id="23" dur="100" fill="hold"/>
                                        <p:tgtEl>
                                          <p:spTgt spid="7"/>
                                        </p:tgtEl>
                                        <p:attrNameLst>
                                          <p:attrName>ppt_y</p:attrName>
                                        </p:attrNameLst>
                                      </p:cBhvr>
                                      <p:tavLst>
                                        <p:tav tm="0">
                                          <p:val>
                                            <p:strVal val="1+#ppt_h/2"/>
                                          </p:val>
                                        </p:tav>
                                        <p:tav tm="100000">
                                          <p:val>
                                            <p:strVal val="#ppt_y"/>
                                          </p:val>
                                        </p:tav>
                                      </p:tavLst>
                                    </p:anim>
                                  </p:childTnLst>
                                </p:cTn>
                              </p:par>
                            </p:childTnLst>
                          </p:cTn>
                        </p:par>
                        <p:par>
                          <p:cTn id="24" fill="hold">
                            <p:stCondLst>
                              <p:cond delay="400"/>
                            </p:stCondLst>
                            <p:childTnLst>
                              <p:par>
                                <p:cTn id="25" presetID="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 fill="hold"/>
                                        <p:tgtEl>
                                          <p:spTgt spid="8"/>
                                        </p:tgtEl>
                                        <p:attrNameLst>
                                          <p:attrName>ppt_x</p:attrName>
                                        </p:attrNameLst>
                                      </p:cBhvr>
                                      <p:tavLst>
                                        <p:tav tm="0">
                                          <p:val>
                                            <p:strVal val="#ppt_x"/>
                                          </p:val>
                                        </p:tav>
                                        <p:tav tm="100000">
                                          <p:val>
                                            <p:strVal val="#ppt_x"/>
                                          </p:val>
                                        </p:tav>
                                      </p:tavLst>
                                    </p:anim>
                                    <p:anim calcmode="lin" valueType="num">
                                      <p:cBhvr additive="base">
                                        <p:cTn id="28" dur="1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100" fill="hold"/>
                                        <p:tgtEl>
                                          <p:spTgt spid="9"/>
                                        </p:tgtEl>
                                        <p:attrNameLst>
                                          <p:attrName>ppt_x</p:attrName>
                                        </p:attrNameLst>
                                      </p:cBhvr>
                                      <p:tavLst>
                                        <p:tav tm="0">
                                          <p:val>
                                            <p:strVal val="#ppt_x"/>
                                          </p:val>
                                        </p:tav>
                                        <p:tav tm="100000">
                                          <p:val>
                                            <p:strVal val="#ppt_x"/>
                                          </p:val>
                                        </p:tav>
                                      </p:tavLst>
                                    </p:anim>
                                    <p:anim calcmode="lin" valueType="num">
                                      <p:cBhvr additive="base">
                                        <p:cTn id="33" dur="10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600"/>
                            </p:stCondLst>
                            <p:childTnLst>
                              <p:par>
                                <p:cTn id="35" presetID="2" presetClass="entr" presetSubtype="4"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100" fill="hold"/>
                                        <p:tgtEl>
                                          <p:spTgt spid="10"/>
                                        </p:tgtEl>
                                        <p:attrNameLst>
                                          <p:attrName>ppt_x</p:attrName>
                                        </p:attrNameLst>
                                      </p:cBhvr>
                                      <p:tavLst>
                                        <p:tav tm="0">
                                          <p:val>
                                            <p:strVal val="#ppt_x"/>
                                          </p:val>
                                        </p:tav>
                                        <p:tav tm="100000">
                                          <p:val>
                                            <p:strVal val="#ppt_x"/>
                                          </p:val>
                                        </p:tav>
                                      </p:tavLst>
                                    </p:anim>
                                    <p:anim calcmode="lin" valueType="num">
                                      <p:cBhvr additive="base">
                                        <p:cTn id="38" dur="100" fill="hold"/>
                                        <p:tgtEl>
                                          <p:spTgt spid="10"/>
                                        </p:tgtEl>
                                        <p:attrNameLst>
                                          <p:attrName>ppt_y</p:attrName>
                                        </p:attrNameLst>
                                      </p:cBhvr>
                                      <p:tavLst>
                                        <p:tav tm="0">
                                          <p:val>
                                            <p:strVal val="1+#ppt_h/2"/>
                                          </p:val>
                                        </p:tav>
                                        <p:tav tm="100000">
                                          <p:val>
                                            <p:strVal val="#ppt_y"/>
                                          </p:val>
                                        </p:tav>
                                      </p:tavLst>
                                    </p:anim>
                                  </p:childTnLst>
                                </p:cTn>
                              </p:par>
                            </p:childTnLst>
                          </p:cTn>
                        </p:par>
                        <p:par>
                          <p:cTn id="39" fill="hold">
                            <p:stCondLst>
                              <p:cond delay="700"/>
                            </p:stCondLst>
                            <p:childTnLst>
                              <p:par>
                                <p:cTn id="40" presetID="2" presetClass="entr" presetSubtype="4"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additive="base">
                                        <p:cTn id="42" dur="100" fill="hold"/>
                                        <p:tgtEl>
                                          <p:spTgt spid="11"/>
                                        </p:tgtEl>
                                        <p:attrNameLst>
                                          <p:attrName>ppt_x</p:attrName>
                                        </p:attrNameLst>
                                      </p:cBhvr>
                                      <p:tavLst>
                                        <p:tav tm="0">
                                          <p:val>
                                            <p:strVal val="#ppt_x"/>
                                          </p:val>
                                        </p:tav>
                                        <p:tav tm="100000">
                                          <p:val>
                                            <p:strVal val="#ppt_x"/>
                                          </p:val>
                                        </p:tav>
                                      </p:tavLst>
                                    </p:anim>
                                    <p:anim calcmode="lin" valueType="num">
                                      <p:cBhvr additive="base">
                                        <p:cTn id="43" dur="100" fill="hold"/>
                                        <p:tgtEl>
                                          <p:spTgt spid="11"/>
                                        </p:tgtEl>
                                        <p:attrNameLst>
                                          <p:attrName>ppt_y</p:attrName>
                                        </p:attrNameLst>
                                      </p:cBhvr>
                                      <p:tavLst>
                                        <p:tav tm="0">
                                          <p:val>
                                            <p:strVal val="1+#ppt_h/2"/>
                                          </p:val>
                                        </p:tav>
                                        <p:tav tm="100000">
                                          <p:val>
                                            <p:strVal val="#ppt_y"/>
                                          </p:val>
                                        </p:tav>
                                      </p:tavLst>
                                    </p:anim>
                                  </p:childTnLst>
                                </p:cTn>
                              </p:par>
                            </p:childTnLst>
                          </p:cTn>
                        </p:par>
                        <p:par>
                          <p:cTn id="44" fill="hold">
                            <p:stCondLst>
                              <p:cond delay="800"/>
                            </p:stCondLst>
                            <p:childTnLst>
                              <p:par>
                                <p:cTn id="45" presetID="2" presetClass="entr" presetSubtype="4"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100" fill="hold"/>
                                        <p:tgtEl>
                                          <p:spTgt spid="12"/>
                                        </p:tgtEl>
                                        <p:attrNameLst>
                                          <p:attrName>ppt_x</p:attrName>
                                        </p:attrNameLst>
                                      </p:cBhvr>
                                      <p:tavLst>
                                        <p:tav tm="0">
                                          <p:val>
                                            <p:strVal val="#ppt_x"/>
                                          </p:val>
                                        </p:tav>
                                        <p:tav tm="100000">
                                          <p:val>
                                            <p:strVal val="#ppt_x"/>
                                          </p:val>
                                        </p:tav>
                                      </p:tavLst>
                                    </p:anim>
                                    <p:anim calcmode="lin" valueType="num">
                                      <p:cBhvr additive="base">
                                        <p:cTn id="48" dur="100" fill="hold"/>
                                        <p:tgtEl>
                                          <p:spTgt spid="12"/>
                                        </p:tgtEl>
                                        <p:attrNameLst>
                                          <p:attrName>ppt_y</p:attrName>
                                        </p:attrNameLst>
                                      </p:cBhvr>
                                      <p:tavLst>
                                        <p:tav tm="0">
                                          <p:val>
                                            <p:strVal val="1+#ppt_h/2"/>
                                          </p:val>
                                        </p:tav>
                                        <p:tav tm="100000">
                                          <p:val>
                                            <p:strVal val="#ppt_y"/>
                                          </p:val>
                                        </p:tav>
                                      </p:tavLst>
                                    </p:anim>
                                  </p:childTnLst>
                                </p:cTn>
                              </p:par>
                            </p:childTnLst>
                          </p:cTn>
                        </p:par>
                        <p:par>
                          <p:cTn id="49" fill="hold">
                            <p:stCondLst>
                              <p:cond delay="900"/>
                            </p:stCondLst>
                            <p:childTnLst>
                              <p:par>
                                <p:cTn id="50" presetID="2" presetClass="entr" presetSubtype="4"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additive="base">
                                        <p:cTn id="52" dur="100" fill="hold"/>
                                        <p:tgtEl>
                                          <p:spTgt spid="13"/>
                                        </p:tgtEl>
                                        <p:attrNameLst>
                                          <p:attrName>ppt_x</p:attrName>
                                        </p:attrNameLst>
                                      </p:cBhvr>
                                      <p:tavLst>
                                        <p:tav tm="0">
                                          <p:val>
                                            <p:strVal val="#ppt_x"/>
                                          </p:val>
                                        </p:tav>
                                        <p:tav tm="100000">
                                          <p:val>
                                            <p:strVal val="#ppt_x"/>
                                          </p:val>
                                        </p:tav>
                                      </p:tavLst>
                                    </p:anim>
                                    <p:anim calcmode="lin" valueType="num">
                                      <p:cBhvr additive="base">
                                        <p:cTn id="53" dur="100" fill="hold"/>
                                        <p:tgtEl>
                                          <p:spTgt spid="13"/>
                                        </p:tgtEl>
                                        <p:attrNameLst>
                                          <p:attrName>ppt_y</p:attrName>
                                        </p:attrNameLst>
                                      </p:cBhvr>
                                      <p:tavLst>
                                        <p:tav tm="0">
                                          <p:val>
                                            <p:strVal val="1+#ppt_h/2"/>
                                          </p:val>
                                        </p:tav>
                                        <p:tav tm="100000">
                                          <p:val>
                                            <p:strVal val="#ppt_y"/>
                                          </p:val>
                                        </p:tav>
                                      </p:tavLst>
                                    </p:anim>
                                  </p:childTnLst>
                                </p:cTn>
                              </p:par>
                            </p:childTnLst>
                          </p:cTn>
                        </p:par>
                        <p:par>
                          <p:cTn id="54" fill="hold">
                            <p:stCondLst>
                              <p:cond delay="1000"/>
                            </p:stCondLst>
                            <p:childTnLst>
                              <p:par>
                                <p:cTn id="55" presetID="2" presetClass="entr" presetSubtype="4"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additive="base">
                                        <p:cTn id="57" dur="100" fill="hold"/>
                                        <p:tgtEl>
                                          <p:spTgt spid="14"/>
                                        </p:tgtEl>
                                        <p:attrNameLst>
                                          <p:attrName>ppt_x</p:attrName>
                                        </p:attrNameLst>
                                      </p:cBhvr>
                                      <p:tavLst>
                                        <p:tav tm="0">
                                          <p:val>
                                            <p:strVal val="#ppt_x"/>
                                          </p:val>
                                        </p:tav>
                                        <p:tav tm="100000">
                                          <p:val>
                                            <p:strVal val="#ppt_x"/>
                                          </p:val>
                                        </p:tav>
                                      </p:tavLst>
                                    </p:anim>
                                    <p:anim calcmode="lin" valueType="num">
                                      <p:cBhvr additive="base">
                                        <p:cTn id="58" dur="100" fill="hold"/>
                                        <p:tgtEl>
                                          <p:spTgt spid="14"/>
                                        </p:tgtEl>
                                        <p:attrNameLst>
                                          <p:attrName>ppt_y</p:attrName>
                                        </p:attrNameLst>
                                      </p:cBhvr>
                                      <p:tavLst>
                                        <p:tav tm="0">
                                          <p:val>
                                            <p:strVal val="1+#ppt_h/2"/>
                                          </p:val>
                                        </p:tav>
                                        <p:tav tm="100000">
                                          <p:val>
                                            <p:strVal val="#ppt_y"/>
                                          </p:val>
                                        </p:tav>
                                      </p:tavLst>
                                    </p:anim>
                                  </p:childTnLst>
                                </p:cTn>
                              </p:par>
                            </p:childTnLst>
                          </p:cTn>
                        </p:par>
                        <p:par>
                          <p:cTn id="59" fill="hold">
                            <p:stCondLst>
                              <p:cond delay="1100"/>
                            </p:stCondLst>
                            <p:childTnLst>
                              <p:par>
                                <p:cTn id="60" presetID="2" presetClass="entr" presetSubtype="4" fill="hold" nodeType="after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100" fill="hold"/>
                                        <p:tgtEl>
                                          <p:spTgt spid="15"/>
                                        </p:tgtEl>
                                        <p:attrNameLst>
                                          <p:attrName>ppt_x</p:attrName>
                                        </p:attrNameLst>
                                      </p:cBhvr>
                                      <p:tavLst>
                                        <p:tav tm="0">
                                          <p:val>
                                            <p:strVal val="#ppt_x"/>
                                          </p:val>
                                        </p:tav>
                                        <p:tav tm="100000">
                                          <p:val>
                                            <p:strVal val="#ppt_x"/>
                                          </p:val>
                                        </p:tav>
                                      </p:tavLst>
                                    </p:anim>
                                    <p:anim calcmode="lin" valueType="num">
                                      <p:cBhvr additive="base">
                                        <p:cTn id="63" dur="100" fill="hold"/>
                                        <p:tgtEl>
                                          <p:spTgt spid="15"/>
                                        </p:tgtEl>
                                        <p:attrNameLst>
                                          <p:attrName>ppt_y</p:attrName>
                                        </p:attrNameLst>
                                      </p:cBhvr>
                                      <p:tavLst>
                                        <p:tav tm="0">
                                          <p:val>
                                            <p:strVal val="1+#ppt_h/2"/>
                                          </p:val>
                                        </p:tav>
                                        <p:tav tm="100000">
                                          <p:val>
                                            <p:strVal val="#ppt_y"/>
                                          </p:val>
                                        </p:tav>
                                      </p:tavLst>
                                    </p:anim>
                                  </p:childTnLst>
                                </p:cTn>
                              </p:par>
                            </p:childTnLst>
                          </p:cTn>
                        </p:par>
                        <p:par>
                          <p:cTn id="64" fill="hold">
                            <p:stCondLst>
                              <p:cond delay="1200"/>
                            </p:stCondLst>
                            <p:childTnLst>
                              <p:par>
                                <p:cTn id="65" presetID="2" presetClass="entr" presetSubtype="4"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100" fill="hold"/>
                                        <p:tgtEl>
                                          <p:spTgt spid="16"/>
                                        </p:tgtEl>
                                        <p:attrNameLst>
                                          <p:attrName>ppt_x</p:attrName>
                                        </p:attrNameLst>
                                      </p:cBhvr>
                                      <p:tavLst>
                                        <p:tav tm="0">
                                          <p:val>
                                            <p:strVal val="#ppt_x"/>
                                          </p:val>
                                        </p:tav>
                                        <p:tav tm="100000">
                                          <p:val>
                                            <p:strVal val="#ppt_x"/>
                                          </p:val>
                                        </p:tav>
                                      </p:tavLst>
                                    </p:anim>
                                    <p:anim calcmode="lin" valueType="num">
                                      <p:cBhvr additive="base">
                                        <p:cTn id="68" dur="100" fill="hold"/>
                                        <p:tgtEl>
                                          <p:spTgt spid="16"/>
                                        </p:tgtEl>
                                        <p:attrNameLst>
                                          <p:attrName>ppt_y</p:attrName>
                                        </p:attrNameLst>
                                      </p:cBhvr>
                                      <p:tavLst>
                                        <p:tav tm="0">
                                          <p:val>
                                            <p:strVal val="1+#ppt_h/2"/>
                                          </p:val>
                                        </p:tav>
                                        <p:tav tm="100000">
                                          <p:val>
                                            <p:strVal val="#ppt_y"/>
                                          </p:val>
                                        </p:tav>
                                      </p:tavLst>
                                    </p:anim>
                                  </p:childTnLst>
                                </p:cTn>
                              </p:par>
                            </p:childTnLst>
                          </p:cTn>
                        </p:par>
                        <p:par>
                          <p:cTn id="69" fill="hold">
                            <p:stCondLst>
                              <p:cond delay="1300"/>
                            </p:stCondLst>
                            <p:childTnLst>
                              <p:par>
                                <p:cTn id="70" presetID="2" presetClass="entr" presetSubtype="4"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additive="base">
                                        <p:cTn id="72" dur="100" fill="hold"/>
                                        <p:tgtEl>
                                          <p:spTgt spid="17"/>
                                        </p:tgtEl>
                                        <p:attrNameLst>
                                          <p:attrName>ppt_x</p:attrName>
                                        </p:attrNameLst>
                                      </p:cBhvr>
                                      <p:tavLst>
                                        <p:tav tm="0">
                                          <p:val>
                                            <p:strVal val="#ppt_x"/>
                                          </p:val>
                                        </p:tav>
                                        <p:tav tm="100000">
                                          <p:val>
                                            <p:strVal val="#ppt_x"/>
                                          </p:val>
                                        </p:tav>
                                      </p:tavLst>
                                    </p:anim>
                                    <p:anim calcmode="lin" valueType="num">
                                      <p:cBhvr additive="base">
                                        <p:cTn id="73" dur="100" fill="hold"/>
                                        <p:tgtEl>
                                          <p:spTgt spid="17"/>
                                        </p:tgtEl>
                                        <p:attrNameLst>
                                          <p:attrName>ppt_y</p:attrName>
                                        </p:attrNameLst>
                                      </p:cBhvr>
                                      <p:tavLst>
                                        <p:tav tm="0">
                                          <p:val>
                                            <p:strVal val="1+#ppt_h/2"/>
                                          </p:val>
                                        </p:tav>
                                        <p:tav tm="100000">
                                          <p:val>
                                            <p:strVal val="#ppt_y"/>
                                          </p:val>
                                        </p:tav>
                                      </p:tavLst>
                                    </p:anim>
                                  </p:childTnLst>
                                </p:cTn>
                              </p:par>
                            </p:childTnLst>
                          </p:cTn>
                        </p:par>
                        <p:par>
                          <p:cTn id="74" fill="hold">
                            <p:stCondLst>
                              <p:cond delay="1400"/>
                            </p:stCondLst>
                            <p:childTnLst>
                              <p:par>
                                <p:cTn id="75" presetID="2" presetClass="entr" presetSubtype="4"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 calcmode="lin" valueType="num">
                                      <p:cBhvr additive="base">
                                        <p:cTn id="77" dur="100" fill="hold"/>
                                        <p:tgtEl>
                                          <p:spTgt spid="18"/>
                                        </p:tgtEl>
                                        <p:attrNameLst>
                                          <p:attrName>ppt_x</p:attrName>
                                        </p:attrNameLst>
                                      </p:cBhvr>
                                      <p:tavLst>
                                        <p:tav tm="0">
                                          <p:val>
                                            <p:strVal val="#ppt_x"/>
                                          </p:val>
                                        </p:tav>
                                        <p:tav tm="100000">
                                          <p:val>
                                            <p:strVal val="#ppt_x"/>
                                          </p:val>
                                        </p:tav>
                                      </p:tavLst>
                                    </p:anim>
                                    <p:anim calcmode="lin" valueType="num">
                                      <p:cBhvr additive="base">
                                        <p:cTn id="78" dur="100" fill="hold"/>
                                        <p:tgtEl>
                                          <p:spTgt spid="18"/>
                                        </p:tgtEl>
                                        <p:attrNameLst>
                                          <p:attrName>ppt_y</p:attrName>
                                        </p:attrNameLst>
                                      </p:cBhvr>
                                      <p:tavLst>
                                        <p:tav tm="0">
                                          <p:val>
                                            <p:strVal val="1+#ppt_h/2"/>
                                          </p:val>
                                        </p:tav>
                                        <p:tav tm="100000">
                                          <p:val>
                                            <p:strVal val="#ppt_y"/>
                                          </p:val>
                                        </p:tav>
                                      </p:tavLst>
                                    </p:anim>
                                  </p:childTnLst>
                                </p:cTn>
                              </p:par>
                            </p:childTnLst>
                          </p:cTn>
                        </p:par>
                        <p:par>
                          <p:cTn id="79" fill="hold">
                            <p:stCondLst>
                              <p:cond delay="1500"/>
                            </p:stCondLst>
                            <p:childTnLst>
                              <p:par>
                                <p:cTn id="80" presetID="2" presetClass="entr" presetSubtype="4" fill="hold" grpId="0" nodeType="after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100" fill="hold"/>
                                        <p:tgtEl>
                                          <p:spTgt spid="19"/>
                                        </p:tgtEl>
                                        <p:attrNameLst>
                                          <p:attrName>ppt_x</p:attrName>
                                        </p:attrNameLst>
                                      </p:cBhvr>
                                      <p:tavLst>
                                        <p:tav tm="0">
                                          <p:val>
                                            <p:strVal val="#ppt_x"/>
                                          </p:val>
                                        </p:tav>
                                        <p:tav tm="100000">
                                          <p:val>
                                            <p:strVal val="#ppt_x"/>
                                          </p:val>
                                        </p:tav>
                                      </p:tavLst>
                                    </p:anim>
                                    <p:anim calcmode="lin" valueType="num">
                                      <p:cBhvr additive="base">
                                        <p:cTn id="83" dur="100" fill="hold"/>
                                        <p:tgtEl>
                                          <p:spTgt spid="19"/>
                                        </p:tgtEl>
                                        <p:attrNameLst>
                                          <p:attrName>ppt_y</p:attrName>
                                        </p:attrNameLst>
                                      </p:cBhvr>
                                      <p:tavLst>
                                        <p:tav tm="0">
                                          <p:val>
                                            <p:strVal val="1+#ppt_h/2"/>
                                          </p:val>
                                        </p:tav>
                                        <p:tav tm="100000">
                                          <p:val>
                                            <p:strVal val="#ppt_y"/>
                                          </p:val>
                                        </p:tav>
                                      </p:tavLst>
                                    </p:anim>
                                  </p:childTnLst>
                                </p:cTn>
                              </p:par>
                            </p:childTnLst>
                          </p:cTn>
                        </p:par>
                        <p:par>
                          <p:cTn id="84" fill="hold">
                            <p:stCondLst>
                              <p:cond delay="1600"/>
                            </p:stCondLst>
                            <p:childTnLst>
                              <p:par>
                                <p:cTn id="85" presetID="2" presetClass="entr" presetSubtype="4" fill="hold" nodeType="afterEffect">
                                  <p:stCondLst>
                                    <p:cond delay="0"/>
                                  </p:stCondLst>
                                  <p:childTnLst>
                                    <p:set>
                                      <p:cBhvr>
                                        <p:cTn id="86" dur="1" fill="hold">
                                          <p:stCondLst>
                                            <p:cond delay="0"/>
                                          </p:stCondLst>
                                        </p:cTn>
                                        <p:tgtEl>
                                          <p:spTgt spid="20"/>
                                        </p:tgtEl>
                                        <p:attrNameLst>
                                          <p:attrName>style.visibility</p:attrName>
                                        </p:attrNameLst>
                                      </p:cBhvr>
                                      <p:to>
                                        <p:strVal val="visible"/>
                                      </p:to>
                                    </p:set>
                                    <p:anim calcmode="lin" valueType="num">
                                      <p:cBhvr additive="base">
                                        <p:cTn id="87" dur="100" fill="hold"/>
                                        <p:tgtEl>
                                          <p:spTgt spid="20"/>
                                        </p:tgtEl>
                                        <p:attrNameLst>
                                          <p:attrName>ppt_x</p:attrName>
                                        </p:attrNameLst>
                                      </p:cBhvr>
                                      <p:tavLst>
                                        <p:tav tm="0">
                                          <p:val>
                                            <p:strVal val="#ppt_x"/>
                                          </p:val>
                                        </p:tav>
                                        <p:tav tm="100000">
                                          <p:val>
                                            <p:strVal val="#ppt_x"/>
                                          </p:val>
                                        </p:tav>
                                      </p:tavLst>
                                    </p:anim>
                                    <p:anim calcmode="lin" valueType="num">
                                      <p:cBhvr additive="base">
                                        <p:cTn id="88" dur="100" fill="hold"/>
                                        <p:tgtEl>
                                          <p:spTgt spid="20"/>
                                        </p:tgtEl>
                                        <p:attrNameLst>
                                          <p:attrName>ppt_y</p:attrName>
                                        </p:attrNameLst>
                                      </p:cBhvr>
                                      <p:tavLst>
                                        <p:tav tm="0">
                                          <p:val>
                                            <p:strVal val="1+#ppt_h/2"/>
                                          </p:val>
                                        </p:tav>
                                        <p:tav tm="100000">
                                          <p:val>
                                            <p:strVal val="#ppt_y"/>
                                          </p:val>
                                        </p:tav>
                                      </p:tavLst>
                                    </p:anim>
                                  </p:childTnLst>
                                </p:cTn>
                              </p:par>
                            </p:childTnLst>
                          </p:cTn>
                        </p:par>
                        <p:par>
                          <p:cTn id="89" fill="hold">
                            <p:stCondLst>
                              <p:cond delay="1700"/>
                            </p:stCondLst>
                            <p:childTnLst>
                              <p:par>
                                <p:cTn id="90" presetID="2" presetClass="entr" presetSubtype="4" fill="hold" grpId="0" nodeType="after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additive="base">
                                        <p:cTn id="92" dur="100" fill="hold"/>
                                        <p:tgtEl>
                                          <p:spTgt spid="21"/>
                                        </p:tgtEl>
                                        <p:attrNameLst>
                                          <p:attrName>ppt_x</p:attrName>
                                        </p:attrNameLst>
                                      </p:cBhvr>
                                      <p:tavLst>
                                        <p:tav tm="0">
                                          <p:val>
                                            <p:strVal val="#ppt_x"/>
                                          </p:val>
                                        </p:tav>
                                        <p:tav tm="100000">
                                          <p:val>
                                            <p:strVal val="#ppt_x"/>
                                          </p:val>
                                        </p:tav>
                                      </p:tavLst>
                                    </p:anim>
                                    <p:anim calcmode="lin" valueType="num">
                                      <p:cBhvr additive="base">
                                        <p:cTn id="93" dur="100" fill="hold"/>
                                        <p:tgtEl>
                                          <p:spTgt spid="21"/>
                                        </p:tgtEl>
                                        <p:attrNameLst>
                                          <p:attrName>ppt_y</p:attrName>
                                        </p:attrNameLst>
                                      </p:cBhvr>
                                      <p:tavLst>
                                        <p:tav tm="0">
                                          <p:val>
                                            <p:strVal val="1+#ppt_h/2"/>
                                          </p:val>
                                        </p:tav>
                                        <p:tav tm="100000">
                                          <p:val>
                                            <p:strVal val="#ppt_y"/>
                                          </p:val>
                                        </p:tav>
                                      </p:tavLst>
                                    </p:anim>
                                  </p:childTnLst>
                                </p:cTn>
                              </p:par>
                            </p:childTnLst>
                          </p:cTn>
                        </p:par>
                        <p:par>
                          <p:cTn id="94" fill="hold">
                            <p:stCondLst>
                              <p:cond delay="1800"/>
                            </p:stCondLst>
                            <p:childTnLst>
                              <p:par>
                                <p:cTn id="95" presetID="2" presetClass="entr" presetSubtype="4" fill="hold" grpId="0" nodeType="afterEffect">
                                  <p:stCondLst>
                                    <p:cond delay="0"/>
                                  </p:stCondLst>
                                  <p:childTnLst>
                                    <p:set>
                                      <p:cBhvr>
                                        <p:cTn id="96" dur="1" fill="hold">
                                          <p:stCondLst>
                                            <p:cond delay="0"/>
                                          </p:stCondLst>
                                        </p:cTn>
                                        <p:tgtEl>
                                          <p:spTgt spid="22"/>
                                        </p:tgtEl>
                                        <p:attrNameLst>
                                          <p:attrName>style.visibility</p:attrName>
                                        </p:attrNameLst>
                                      </p:cBhvr>
                                      <p:to>
                                        <p:strVal val="visible"/>
                                      </p:to>
                                    </p:set>
                                    <p:anim calcmode="lin" valueType="num">
                                      <p:cBhvr additive="base">
                                        <p:cTn id="97" dur="100" fill="hold"/>
                                        <p:tgtEl>
                                          <p:spTgt spid="22"/>
                                        </p:tgtEl>
                                        <p:attrNameLst>
                                          <p:attrName>ppt_x</p:attrName>
                                        </p:attrNameLst>
                                      </p:cBhvr>
                                      <p:tavLst>
                                        <p:tav tm="0">
                                          <p:val>
                                            <p:strVal val="#ppt_x"/>
                                          </p:val>
                                        </p:tav>
                                        <p:tav tm="100000">
                                          <p:val>
                                            <p:strVal val="#ppt_x"/>
                                          </p:val>
                                        </p:tav>
                                      </p:tavLst>
                                    </p:anim>
                                    <p:anim calcmode="lin" valueType="num">
                                      <p:cBhvr additive="base">
                                        <p:cTn id="98" dur="100" fill="hold"/>
                                        <p:tgtEl>
                                          <p:spTgt spid="22"/>
                                        </p:tgtEl>
                                        <p:attrNameLst>
                                          <p:attrName>ppt_y</p:attrName>
                                        </p:attrNameLst>
                                      </p:cBhvr>
                                      <p:tavLst>
                                        <p:tav tm="0">
                                          <p:val>
                                            <p:strVal val="1+#ppt_h/2"/>
                                          </p:val>
                                        </p:tav>
                                        <p:tav tm="100000">
                                          <p:val>
                                            <p:strVal val="#ppt_y"/>
                                          </p:val>
                                        </p:tav>
                                      </p:tavLst>
                                    </p:anim>
                                  </p:childTnLst>
                                </p:cTn>
                              </p:par>
                            </p:childTnLst>
                          </p:cTn>
                        </p:par>
                        <p:par>
                          <p:cTn id="99" fill="hold">
                            <p:stCondLst>
                              <p:cond delay="1900"/>
                            </p:stCondLst>
                            <p:childTnLst>
                              <p:par>
                                <p:cTn id="100" presetID="2" presetClass="entr" presetSubtype="4" fill="hold"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additive="base">
                                        <p:cTn id="102" dur="100" fill="hold"/>
                                        <p:tgtEl>
                                          <p:spTgt spid="23"/>
                                        </p:tgtEl>
                                        <p:attrNameLst>
                                          <p:attrName>ppt_x</p:attrName>
                                        </p:attrNameLst>
                                      </p:cBhvr>
                                      <p:tavLst>
                                        <p:tav tm="0">
                                          <p:val>
                                            <p:strVal val="#ppt_x"/>
                                          </p:val>
                                        </p:tav>
                                        <p:tav tm="100000">
                                          <p:val>
                                            <p:strVal val="#ppt_x"/>
                                          </p:val>
                                        </p:tav>
                                      </p:tavLst>
                                    </p:anim>
                                    <p:anim calcmode="lin" valueType="num">
                                      <p:cBhvr additive="base">
                                        <p:cTn id="103" dur="100" fill="hold"/>
                                        <p:tgtEl>
                                          <p:spTgt spid="23"/>
                                        </p:tgtEl>
                                        <p:attrNameLst>
                                          <p:attrName>ppt_y</p:attrName>
                                        </p:attrNameLst>
                                      </p:cBhvr>
                                      <p:tavLst>
                                        <p:tav tm="0">
                                          <p:val>
                                            <p:strVal val="1+#ppt_h/2"/>
                                          </p:val>
                                        </p:tav>
                                        <p:tav tm="100000">
                                          <p:val>
                                            <p:strVal val="#ppt_y"/>
                                          </p:val>
                                        </p:tav>
                                      </p:tavLst>
                                    </p:anim>
                                  </p:childTnLst>
                                </p:cTn>
                              </p:par>
                            </p:childTnLst>
                          </p:cTn>
                        </p:par>
                        <p:par>
                          <p:cTn id="104" fill="hold">
                            <p:stCondLst>
                              <p:cond delay="2000"/>
                            </p:stCondLst>
                            <p:childTnLst>
                              <p:par>
                                <p:cTn id="105" presetID="2" presetClass="entr" presetSubtype="4" fill="hold" grpId="0" nodeType="afterEffect">
                                  <p:stCondLst>
                                    <p:cond delay="0"/>
                                  </p:stCondLst>
                                  <p:childTnLst>
                                    <p:set>
                                      <p:cBhvr>
                                        <p:cTn id="106" dur="1" fill="hold">
                                          <p:stCondLst>
                                            <p:cond delay="0"/>
                                          </p:stCondLst>
                                        </p:cTn>
                                        <p:tgtEl>
                                          <p:spTgt spid="24"/>
                                        </p:tgtEl>
                                        <p:attrNameLst>
                                          <p:attrName>style.visibility</p:attrName>
                                        </p:attrNameLst>
                                      </p:cBhvr>
                                      <p:to>
                                        <p:strVal val="visible"/>
                                      </p:to>
                                    </p:set>
                                    <p:anim calcmode="lin" valueType="num">
                                      <p:cBhvr additive="base">
                                        <p:cTn id="107" dur="100" fill="hold"/>
                                        <p:tgtEl>
                                          <p:spTgt spid="24"/>
                                        </p:tgtEl>
                                        <p:attrNameLst>
                                          <p:attrName>ppt_x</p:attrName>
                                        </p:attrNameLst>
                                      </p:cBhvr>
                                      <p:tavLst>
                                        <p:tav tm="0">
                                          <p:val>
                                            <p:strVal val="#ppt_x"/>
                                          </p:val>
                                        </p:tav>
                                        <p:tav tm="100000">
                                          <p:val>
                                            <p:strVal val="#ppt_x"/>
                                          </p:val>
                                        </p:tav>
                                      </p:tavLst>
                                    </p:anim>
                                    <p:anim calcmode="lin" valueType="num">
                                      <p:cBhvr additive="base">
                                        <p:cTn id="108" dur="100" fill="hold"/>
                                        <p:tgtEl>
                                          <p:spTgt spid="24"/>
                                        </p:tgtEl>
                                        <p:attrNameLst>
                                          <p:attrName>ppt_y</p:attrName>
                                        </p:attrNameLst>
                                      </p:cBhvr>
                                      <p:tavLst>
                                        <p:tav tm="0">
                                          <p:val>
                                            <p:strVal val="1+#ppt_h/2"/>
                                          </p:val>
                                        </p:tav>
                                        <p:tav tm="100000">
                                          <p:val>
                                            <p:strVal val="#ppt_y"/>
                                          </p:val>
                                        </p:tav>
                                      </p:tavLst>
                                    </p:anim>
                                  </p:childTnLst>
                                </p:cTn>
                              </p:par>
                            </p:childTnLst>
                          </p:cTn>
                        </p:par>
                        <p:par>
                          <p:cTn id="109" fill="hold">
                            <p:stCondLst>
                              <p:cond delay="2100"/>
                            </p:stCondLst>
                            <p:childTnLst>
                              <p:par>
                                <p:cTn id="110" presetID="2" presetClass="entr" presetSubtype="4" fill="hold" grpId="0" nodeType="afterEffect">
                                  <p:stCondLst>
                                    <p:cond delay="0"/>
                                  </p:stCondLst>
                                  <p:childTnLst>
                                    <p:set>
                                      <p:cBhvr>
                                        <p:cTn id="111" dur="1" fill="hold">
                                          <p:stCondLst>
                                            <p:cond delay="0"/>
                                          </p:stCondLst>
                                        </p:cTn>
                                        <p:tgtEl>
                                          <p:spTgt spid="25"/>
                                        </p:tgtEl>
                                        <p:attrNameLst>
                                          <p:attrName>style.visibility</p:attrName>
                                        </p:attrNameLst>
                                      </p:cBhvr>
                                      <p:to>
                                        <p:strVal val="visible"/>
                                      </p:to>
                                    </p:set>
                                    <p:anim calcmode="lin" valueType="num">
                                      <p:cBhvr additive="base">
                                        <p:cTn id="112" dur="100" fill="hold"/>
                                        <p:tgtEl>
                                          <p:spTgt spid="25"/>
                                        </p:tgtEl>
                                        <p:attrNameLst>
                                          <p:attrName>ppt_x</p:attrName>
                                        </p:attrNameLst>
                                      </p:cBhvr>
                                      <p:tavLst>
                                        <p:tav tm="0">
                                          <p:val>
                                            <p:strVal val="#ppt_x"/>
                                          </p:val>
                                        </p:tav>
                                        <p:tav tm="100000">
                                          <p:val>
                                            <p:strVal val="#ppt_x"/>
                                          </p:val>
                                        </p:tav>
                                      </p:tavLst>
                                    </p:anim>
                                    <p:anim calcmode="lin" valueType="num">
                                      <p:cBhvr additive="base">
                                        <p:cTn id="113" dur="100" fill="hold"/>
                                        <p:tgtEl>
                                          <p:spTgt spid="25"/>
                                        </p:tgtEl>
                                        <p:attrNameLst>
                                          <p:attrName>ppt_y</p:attrName>
                                        </p:attrNameLst>
                                      </p:cBhvr>
                                      <p:tavLst>
                                        <p:tav tm="0">
                                          <p:val>
                                            <p:strVal val="1+#ppt_h/2"/>
                                          </p:val>
                                        </p:tav>
                                        <p:tav tm="100000">
                                          <p:val>
                                            <p:strVal val="#ppt_y"/>
                                          </p:val>
                                        </p:tav>
                                      </p:tavLst>
                                    </p:anim>
                                  </p:childTnLst>
                                </p:cTn>
                              </p:par>
                            </p:childTnLst>
                          </p:cTn>
                        </p:par>
                        <p:par>
                          <p:cTn id="114" fill="hold">
                            <p:stCondLst>
                              <p:cond delay="2200"/>
                            </p:stCondLst>
                            <p:childTnLst>
                              <p:par>
                                <p:cTn id="115" presetID="2" presetClass="entr" presetSubtype="4" fill="hold" nodeType="after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additive="base">
                                        <p:cTn id="117" dur="100" fill="hold"/>
                                        <p:tgtEl>
                                          <p:spTgt spid="26"/>
                                        </p:tgtEl>
                                        <p:attrNameLst>
                                          <p:attrName>ppt_x</p:attrName>
                                        </p:attrNameLst>
                                      </p:cBhvr>
                                      <p:tavLst>
                                        <p:tav tm="0">
                                          <p:val>
                                            <p:strVal val="#ppt_x"/>
                                          </p:val>
                                        </p:tav>
                                        <p:tav tm="100000">
                                          <p:val>
                                            <p:strVal val="#ppt_x"/>
                                          </p:val>
                                        </p:tav>
                                      </p:tavLst>
                                    </p:anim>
                                    <p:anim calcmode="lin" valueType="num">
                                      <p:cBhvr additive="base">
                                        <p:cTn id="118" dur="100" fill="hold"/>
                                        <p:tgtEl>
                                          <p:spTgt spid="26"/>
                                        </p:tgtEl>
                                        <p:attrNameLst>
                                          <p:attrName>ppt_y</p:attrName>
                                        </p:attrNameLst>
                                      </p:cBhvr>
                                      <p:tavLst>
                                        <p:tav tm="0">
                                          <p:val>
                                            <p:strVal val="1+#ppt_h/2"/>
                                          </p:val>
                                        </p:tav>
                                        <p:tav tm="100000">
                                          <p:val>
                                            <p:strVal val="#ppt_y"/>
                                          </p:val>
                                        </p:tav>
                                      </p:tavLst>
                                    </p:anim>
                                  </p:childTnLst>
                                </p:cTn>
                              </p:par>
                            </p:childTnLst>
                          </p:cTn>
                        </p:par>
                        <p:par>
                          <p:cTn id="119" fill="hold">
                            <p:stCondLst>
                              <p:cond delay="2300"/>
                            </p:stCondLst>
                            <p:childTnLst>
                              <p:par>
                                <p:cTn id="120" presetID="2" presetClass="entr" presetSubtype="4" fill="hold" grpId="0" nodeType="afterEffect">
                                  <p:stCondLst>
                                    <p:cond delay="0"/>
                                  </p:stCondLst>
                                  <p:childTnLst>
                                    <p:set>
                                      <p:cBhvr>
                                        <p:cTn id="121" dur="1" fill="hold">
                                          <p:stCondLst>
                                            <p:cond delay="0"/>
                                          </p:stCondLst>
                                        </p:cTn>
                                        <p:tgtEl>
                                          <p:spTgt spid="27"/>
                                        </p:tgtEl>
                                        <p:attrNameLst>
                                          <p:attrName>style.visibility</p:attrName>
                                        </p:attrNameLst>
                                      </p:cBhvr>
                                      <p:to>
                                        <p:strVal val="visible"/>
                                      </p:to>
                                    </p:set>
                                    <p:anim calcmode="lin" valueType="num">
                                      <p:cBhvr additive="base">
                                        <p:cTn id="122" dur="100" fill="hold"/>
                                        <p:tgtEl>
                                          <p:spTgt spid="27"/>
                                        </p:tgtEl>
                                        <p:attrNameLst>
                                          <p:attrName>ppt_x</p:attrName>
                                        </p:attrNameLst>
                                      </p:cBhvr>
                                      <p:tavLst>
                                        <p:tav tm="0">
                                          <p:val>
                                            <p:strVal val="#ppt_x"/>
                                          </p:val>
                                        </p:tav>
                                        <p:tav tm="100000">
                                          <p:val>
                                            <p:strVal val="#ppt_x"/>
                                          </p:val>
                                        </p:tav>
                                      </p:tavLst>
                                    </p:anim>
                                    <p:anim calcmode="lin" valueType="num">
                                      <p:cBhvr additive="base">
                                        <p:cTn id="123" dur="100" fill="hold"/>
                                        <p:tgtEl>
                                          <p:spTgt spid="27"/>
                                        </p:tgtEl>
                                        <p:attrNameLst>
                                          <p:attrName>ppt_y</p:attrName>
                                        </p:attrNameLst>
                                      </p:cBhvr>
                                      <p:tavLst>
                                        <p:tav tm="0">
                                          <p:val>
                                            <p:strVal val="1+#ppt_h/2"/>
                                          </p:val>
                                        </p:tav>
                                        <p:tav tm="100000">
                                          <p:val>
                                            <p:strVal val="#ppt_y"/>
                                          </p:val>
                                        </p:tav>
                                      </p:tavLst>
                                    </p:anim>
                                  </p:childTnLst>
                                </p:cTn>
                              </p:par>
                            </p:childTnLst>
                          </p:cTn>
                        </p:par>
                        <p:par>
                          <p:cTn id="124" fill="hold">
                            <p:stCondLst>
                              <p:cond delay="2400"/>
                            </p:stCondLst>
                            <p:childTnLst>
                              <p:par>
                                <p:cTn id="125" presetID="2" presetClass="entr" presetSubtype="4" fill="hold" grpId="0" nodeType="afterEffect">
                                  <p:stCondLst>
                                    <p:cond delay="0"/>
                                  </p:stCondLst>
                                  <p:childTnLst>
                                    <p:set>
                                      <p:cBhvr>
                                        <p:cTn id="126" dur="1" fill="hold">
                                          <p:stCondLst>
                                            <p:cond delay="0"/>
                                          </p:stCondLst>
                                        </p:cTn>
                                        <p:tgtEl>
                                          <p:spTgt spid="28"/>
                                        </p:tgtEl>
                                        <p:attrNameLst>
                                          <p:attrName>style.visibility</p:attrName>
                                        </p:attrNameLst>
                                      </p:cBhvr>
                                      <p:to>
                                        <p:strVal val="visible"/>
                                      </p:to>
                                    </p:set>
                                    <p:anim calcmode="lin" valueType="num">
                                      <p:cBhvr additive="base">
                                        <p:cTn id="127" dur="100" fill="hold"/>
                                        <p:tgtEl>
                                          <p:spTgt spid="28"/>
                                        </p:tgtEl>
                                        <p:attrNameLst>
                                          <p:attrName>ppt_x</p:attrName>
                                        </p:attrNameLst>
                                      </p:cBhvr>
                                      <p:tavLst>
                                        <p:tav tm="0">
                                          <p:val>
                                            <p:strVal val="#ppt_x"/>
                                          </p:val>
                                        </p:tav>
                                        <p:tav tm="100000">
                                          <p:val>
                                            <p:strVal val="#ppt_x"/>
                                          </p:val>
                                        </p:tav>
                                      </p:tavLst>
                                    </p:anim>
                                    <p:anim calcmode="lin" valueType="num">
                                      <p:cBhvr additive="base">
                                        <p:cTn id="128" dur="100" fill="hold"/>
                                        <p:tgtEl>
                                          <p:spTgt spid="28"/>
                                        </p:tgtEl>
                                        <p:attrNameLst>
                                          <p:attrName>ppt_y</p:attrName>
                                        </p:attrNameLst>
                                      </p:cBhvr>
                                      <p:tavLst>
                                        <p:tav tm="0">
                                          <p:val>
                                            <p:strVal val="1+#ppt_h/2"/>
                                          </p:val>
                                        </p:tav>
                                        <p:tav tm="100000">
                                          <p:val>
                                            <p:strVal val="#ppt_y"/>
                                          </p:val>
                                        </p:tav>
                                      </p:tavLst>
                                    </p:anim>
                                  </p:childTnLst>
                                </p:cTn>
                              </p:par>
                            </p:childTnLst>
                          </p:cTn>
                        </p:par>
                        <p:par>
                          <p:cTn id="129" fill="hold">
                            <p:stCondLst>
                              <p:cond delay="2500"/>
                            </p:stCondLst>
                            <p:childTnLst>
                              <p:par>
                                <p:cTn id="130" presetID="2" presetClass="entr" presetSubtype="4" fill="hold" nodeType="afterEffect">
                                  <p:stCondLst>
                                    <p:cond delay="0"/>
                                  </p:stCondLst>
                                  <p:childTnLst>
                                    <p:set>
                                      <p:cBhvr>
                                        <p:cTn id="131" dur="1" fill="hold">
                                          <p:stCondLst>
                                            <p:cond delay="0"/>
                                          </p:stCondLst>
                                        </p:cTn>
                                        <p:tgtEl>
                                          <p:spTgt spid="29"/>
                                        </p:tgtEl>
                                        <p:attrNameLst>
                                          <p:attrName>style.visibility</p:attrName>
                                        </p:attrNameLst>
                                      </p:cBhvr>
                                      <p:to>
                                        <p:strVal val="visible"/>
                                      </p:to>
                                    </p:set>
                                    <p:anim calcmode="lin" valueType="num">
                                      <p:cBhvr additive="base">
                                        <p:cTn id="132" dur="100" fill="hold"/>
                                        <p:tgtEl>
                                          <p:spTgt spid="29"/>
                                        </p:tgtEl>
                                        <p:attrNameLst>
                                          <p:attrName>ppt_x</p:attrName>
                                        </p:attrNameLst>
                                      </p:cBhvr>
                                      <p:tavLst>
                                        <p:tav tm="0">
                                          <p:val>
                                            <p:strVal val="#ppt_x"/>
                                          </p:val>
                                        </p:tav>
                                        <p:tav tm="100000">
                                          <p:val>
                                            <p:strVal val="#ppt_x"/>
                                          </p:val>
                                        </p:tav>
                                      </p:tavLst>
                                    </p:anim>
                                    <p:anim calcmode="lin" valueType="num">
                                      <p:cBhvr additive="base">
                                        <p:cTn id="133" dur="100" fill="hold"/>
                                        <p:tgtEl>
                                          <p:spTgt spid="29"/>
                                        </p:tgtEl>
                                        <p:attrNameLst>
                                          <p:attrName>ppt_y</p:attrName>
                                        </p:attrNameLst>
                                      </p:cBhvr>
                                      <p:tavLst>
                                        <p:tav tm="0">
                                          <p:val>
                                            <p:strVal val="1+#ppt_h/2"/>
                                          </p:val>
                                        </p:tav>
                                        <p:tav tm="100000">
                                          <p:val>
                                            <p:strVal val="#ppt_y"/>
                                          </p:val>
                                        </p:tav>
                                      </p:tavLst>
                                    </p:anim>
                                  </p:childTnLst>
                                </p:cTn>
                              </p:par>
                            </p:childTnLst>
                          </p:cTn>
                        </p:par>
                        <p:par>
                          <p:cTn id="134" fill="hold">
                            <p:stCondLst>
                              <p:cond delay="2600"/>
                            </p:stCondLst>
                            <p:childTnLst>
                              <p:par>
                                <p:cTn id="135" presetID="2" presetClass="entr" presetSubtype="4" fill="hold" grpId="0" nodeType="afterEffect">
                                  <p:stCondLst>
                                    <p:cond delay="0"/>
                                  </p:stCondLst>
                                  <p:childTnLst>
                                    <p:set>
                                      <p:cBhvr>
                                        <p:cTn id="136" dur="1" fill="hold">
                                          <p:stCondLst>
                                            <p:cond delay="0"/>
                                          </p:stCondLst>
                                        </p:cTn>
                                        <p:tgtEl>
                                          <p:spTgt spid="30"/>
                                        </p:tgtEl>
                                        <p:attrNameLst>
                                          <p:attrName>style.visibility</p:attrName>
                                        </p:attrNameLst>
                                      </p:cBhvr>
                                      <p:to>
                                        <p:strVal val="visible"/>
                                      </p:to>
                                    </p:set>
                                    <p:anim calcmode="lin" valueType="num">
                                      <p:cBhvr additive="base">
                                        <p:cTn id="137" dur="100" fill="hold"/>
                                        <p:tgtEl>
                                          <p:spTgt spid="30"/>
                                        </p:tgtEl>
                                        <p:attrNameLst>
                                          <p:attrName>ppt_x</p:attrName>
                                        </p:attrNameLst>
                                      </p:cBhvr>
                                      <p:tavLst>
                                        <p:tav tm="0">
                                          <p:val>
                                            <p:strVal val="#ppt_x"/>
                                          </p:val>
                                        </p:tav>
                                        <p:tav tm="100000">
                                          <p:val>
                                            <p:strVal val="#ppt_x"/>
                                          </p:val>
                                        </p:tav>
                                      </p:tavLst>
                                    </p:anim>
                                    <p:anim calcmode="lin" valueType="num">
                                      <p:cBhvr additive="base">
                                        <p:cTn id="138" dur="100" fill="hold"/>
                                        <p:tgtEl>
                                          <p:spTgt spid="30"/>
                                        </p:tgtEl>
                                        <p:attrNameLst>
                                          <p:attrName>ppt_y</p:attrName>
                                        </p:attrNameLst>
                                      </p:cBhvr>
                                      <p:tavLst>
                                        <p:tav tm="0">
                                          <p:val>
                                            <p:strVal val="1+#ppt_h/2"/>
                                          </p:val>
                                        </p:tav>
                                        <p:tav tm="100000">
                                          <p:val>
                                            <p:strVal val="#ppt_y"/>
                                          </p:val>
                                        </p:tav>
                                      </p:tavLst>
                                    </p:anim>
                                  </p:childTnLst>
                                </p:cTn>
                              </p:par>
                            </p:childTnLst>
                          </p:cTn>
                        </p:par>
                        <p:par>
                          <p:cTn id="139" fill="hold">
                            <p:stCondLst>
                              <p:cond delay="2700"/>
                            </p:stCondLst>
                            <p:childTnLst>
                              <p:par>
                                <p:cTn id="140" presetID="2" presetClass="entr" presetSubtype="4" fill="hold" nodeType="afterEffect">
                                  <p:stCondLst>
                                    <p:cond delay="0"/>
                                  </p:stCondLst>
                                  <p:childTnLst>
                                    <p:set>
                                      <p:cBhvr>
                                        <p:cTn id="141" dur="1" fill="hold">
                                          <p:stCondLst>
                                            <p:cond delay="0"/>
                                          </p:stCondLst>
                                        </p:cTn>
                                        <p:tgtEl>
                                          <p:spTgt spid="31"/>
                                        </p:tgtEl>
                                        <p:attrNameLst>
                                          <p:attrName>style.visibility</p:attrName>
                                        </p:attrNameLst>
                                      </p:cBhvr>
                                      <p:to>
                                        <p:strVal val="visible"/>
                                      </p:to>
                                    </p:set>
                                    <p:anim calcmode="lin" valueType="num">
                                      <p:cBhvr additive="base">
                                        <p:cTn id="142" dur="100" fill="hold"/>
                                        <p:tgtEl>
                                          <p:spTgt spid="31"/>
                                        </p:tgtEl>
                                        <p:attrNameLst>
                                          <p:attrName>ppt_x</p:attrName>
                                        </p:attrNameLst>
                                      </p:cBhvr>
                                      <p:tavLst>
                                        <p:tav tm="0">
                                          <p:val>
                                            <p:strVal val="#ppt_x"/>
                                          </p:val>
                                        </p:tav>
                                        <p:tav tm="100000">
                                          <p:val>
                                            <p:strVal val="#ppt_x"/>
                                          </p:val>
                                        </p:tav>
                                      </p:tavLst>
                                    </p:anim>
                                    <p:anim calcmode="lin" valueType="num">
                                      <p:cBhvr additive="base">
                                        <p:cTn id="143" dur="100" fill="hold"/>
                                        <p:tgtEl>
                                          <p:spTgt spid="31"/>
                                        </p:tgtEl>
                                        <p:attrNameLst>
                                          <p:attrName>ppt_y</p:attrName>
                                        </p:attrNameLst>
                                      </p:cBhvr>
                                      <p:tavLst>
                                        <p:tav tm="0">
                                          <p:val>
                                            <p:strVal val="1+#ppt_h/2"/>
                                          </p:val>
                                        </p:tav>
                                        <p:tav tm="100000">
                                          <p:val>
                                            <p:strVal val="#ppt_y"/>
                                          </p:val>
                                        </p:tav>
                                      </p:tavLst>
                                    </p:anim>
                                  </p:childTnLst>
                                </p:cTn>
                              </p:par>
                            </p:childTnLst>
                          </p:cTn>
                        </p:par>
                        <p:par>
                          <p:cTn id="144" fill="hold">
                            <p:stCondLst>
                              <p:cond delay="2800"/>
                            </p:stCondLst>
                            <p:childTnLst>
                              <p:par>
                                <p:cTn id="145" presetID="2" presetClass="entr" presetSubtype="4" fill="hold" grpId="0" nodeType="afterEffect">
                                  <p:stCondLst>
                                    <p:cond delay="0"/>
                                  </p:stCondLst>
                                  <p:childTnLst>
                                    <p:set>
                                      <p:cBhvr>
                                        <p:cTn id="146" dur="1" fill="hold">
                                          <p:stCondLst>
                                            <p:cond delay="0"/>
                                          </p:stCondLst>
                                        </p:cTn>
                                        <p:tgtEl>
                                          <p:spTgt spid="32"/>
                                        </p:tgtEl>
                                        <p:attrNameLst>
                                          <p:attrName>style.visibility</p:attrName>
                                        </p:attrNameLst>
                                      </p:cBhvr>
                                      <p:to>
                                        <p:strVal val="visible"/>
                                      </p:to>
                                    </p:set>
                                    <p:anim calcmode="lin" valueType="num">
                                      <p:cBhvr additive="base">
                                        <p:cTn id="147" dur="100" fill="hold"/>
                                        <p:tgtEl>
                                          <p:spTgt spid="32"/>
                                        </p:tgtEl>
                                        <p:attrNameLst>
                                          <p:attrName>ppt_x</p:attrName>
                                        </p:attrNameLst>
                                      </p:cBhvr>
                                      <p:tavLst>
                                        <p:tav tm="0">
                                          <p:val>
                                            <p:strVal val="#ppt_x"/>
                                          </p:val>
                                        </p:tav>
                                        <p:tav tm="100000">
                                          <p:val>
                                            <p:strVal val="#ppt_x"/>
                                          </p:val>
                                        </p:tav>
                                      </p:tavLst>
                                    </p:anim>
                                    <p:anim calcmode="lin" valueType="num">
                                      <p:cBhvr additive="base">
                                        <p:cTn id="148" dur="100" fill="hold"/>
                                        <p:tgtEl>
                                          <p:spTgt spid="32"/>
                                        </p:tgtEl>
                                        <p:attrNameLst>
                                          <p:attrName>ppt_y</p:attrName>
                                        </p:attrNameLst>
                                      </p:cBhvr>
                                      <p:tavLst>
                                        <p:tav tm="0">
                                          <p:val>
                                            <p:strVal val="1+#ppt_h/2"/>
                                          </p:val>
                                        </p:tav>
                                        <p:tav tm="100000">
                                          <p:val>
                                            <p:strVal val="#ppt_y"/>
                                          </p:val>
                                        </p:tav>
                                      </p:tavLst>
                                    </p:anim>
                                  </p:childTnLst>
                                </p:cTn>
                              </p:par>
                            </p:childTnLst>
                          </p:cTn>
                        </p:par>
                        <p:par>
                          <p:cTn id="149" fill="hold">
                            <p:stCondLst>
                              <p:cond delay="2900"/>
                            </p:stCondLst>
                            <p:childTnLst>
                              <p:par>
                                <p:cTn id="150" presetID="2" presetClass="entr" presetSubtype="4" fill="hold" grpId="0" nodeType="afterEffect">
                                  <p:stCondLst>
                                    <p:cond delay="0"/>
                                  </p:stCondLst>
                                  <p:childTnLst>
                                    <p:set>
                                      <p:cBhvr>
                                        <p:cTn id="151" dur="1" fill="hold">
                                          <p:stCondLst>
                                            <p:cond delay="0"/>
                                          </p:stCondLst>
                                        </p:cTn>
                                        <p:tgtEl>
                                          <p:spTgt spid="33"/>
                                        </p:tgtEl>
                                        <p:attrNameLst>
                                          <p:attrName>style.visibility</p:attrName>
                                        </p:attrNameLst>
                                      </p:cBhvr>
                                      <p:to>
                                        <p:strVal val="visible"/>
                                      </p:to>
                                    </p:set>
                                    <p:anim calcmode="lin" valueType="num">
                                      <p:cBhvr additive="base">
                                        <p:cTn id="152" dur="100" fill="hold"/>
                                        <p:tgtEl>
                                          <p:spTgt spid="33"/>
                                        </p:tgtEl>
                                        <p:attrNameLst>
                                          <p:attrName>ppt_x</p:attrName>
                                        </p:attrNameLst>
                                      </p:cBhvr>
                                      <p:tavLst>
                                        <p:tav tm="0">
                                          <p:val>
                                            <p:strVal val="#ppt_x"/>
                                          </p:val>
                                        </p:tav>
                                        <p:tav tm="100000">
                                          <p:val>
                                            <p:strVal val="#ppt_x"/>
                                          </p:val>
                                        </p:tav>
                                      </p:tavLst>
                                    </p:anim>
                                    <p:anim calcmode="lin" valueType="num">
                                      <p:cBhvr additive="base">
                                        <p:cTn id="153" dur="1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0" grpId="0"/>
      <p:bldP spid="11" grpId="0"/>
      <p:bldP spid="13" grpId="0"/>
      <p:bldP spid="14" grpId="0"/>
      <p:bldP spid="16" grpId="0"/>
      <p:bldP spid="18" grpId="0"/>
      <p:bldP spid="19" grpId="0"/>
      <p:bldP spid="21" grpId="0"/>
      <p:bldP spid="22" grpId="0"/>
      <p:bldP spid="24" grpId="0"/>
      <p:bldP spid="25" grpId="0"/>
      <p:bldP spid="27" grpId="0"/>
      <p:bldP spid="28" grpId="0"/>
      <p:bldP spid="30" grpId="0"/>
      <p:bldP spid="32"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name="Slide 18">
    <p:bg>
      <p:bgPr>
        <a:solidFill>
          <a:srgbClr val="1D3557"/>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srcRect/>
          <a:stretch/>
        </p:blipFill>
        <p:spPr>
          <a:xfrm>
            <a:off x="3739968" y="1371257"/>
            <a:ext cx="4709015" cy="4894626"/>
          </a:xfrm>
          <a:prstGeom prst="rect">
            <a:avLst/>
          </a:prstGeom>
        </p:spPr>
      </p:pic>
      <p:sp>
        <p:nvSpPr>
          <p:cNvPr id="3" name="Object 2"/>
          <p:cNvSpPr/>
          <p:nvPr/>
        </p:nvSpPr>
        <p:spPr>
          <a:xfrm>
            <a:off x="0" y="0"/>
            <a:ext cx="12188960" cy="1372209"/>
          </a:xfrm>
          <a:prstGeom prst="rect">
            <a:avLst/>
          </a:prstGeom>
          <a:solidFill>
            <a:srgbClr val="F3F7F1"/>
          </a:solidFill>
        </p:spPr>
      </p:sp>
      <p:sp>
        <p:nvSpPr>
          <p:cNvPr id="4" name="Object 3"/>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COnt.</a:t>
            </a:r>
            <a:endParaRPr lang="en-US" dirty="0"/>
          </a:p>
        </p:txBody>
      </p:sp>
      <p:sp>
        <p:nvSpPr>
          <p:cNvPr id="5" name="Object 4"/>
          <p:cNvSpPr/>
          <p:nvPr/>
        </p:nvSpPr>
        <p:spPr>
          <a:xfrm>
            <a:off x="4970342" y="6092572"/>
            <a:ext cx="2457462" cy="346624"/>
          </a:xfrm>
          <a:prstGeom prst="rect">
            <a:avLst/>
          </a:prstGeom>
          <a:noFill/>
        </p:spPr>
        <p:txBody>
          <a:bodyPr wrap="square" lIns="0" tIns="0" rIns="0" bIns="0" rtlCol="0" anchor="ctr"/>
          <a:lstStyle/>
          <a:p>
            <a:pPr algn="l">
              <a:lnSpc>
                <a:spcPts val="2800"/>
              </a:lnSpc>
              <a:buNone/>
            </a:pPr>
            <a:r>
              <a:rPr lang="en-US" sz="2000" kern="0" spc="0" dirty="0">
                <a:solidFill>
                  <a:srgbClr val="FFFFFF">
                    <a:alpha val="90000"/>
                  </a:srgbClr>
                </a:solidFill>
                <a:latin typeface="Source Sans Pro" pitchFamily="34" charset="0"/>
                <a:ea typeface="Source Sans Pro" pitchFamily="34" charset="-122"/>
                <a:cs typeface="Source Sans Pro" pitchFamily="34" charset="-120"/>
              </a:rPr>
              <a:t>Convolutional matrix</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19">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Sign language Animation</a:t>
            </a:r>
            <a:endParaRPr lang="en-US" dirty="0"/>
          </a:p>
        </p:txBody>
      </p:sp>
      <p:sp>
        <p:nvSpPr>
          <p:cNvPr id="4" name="Object 3"/>
          <p:cNvSpPr/>
          <p:nvPr/>
        </p:nvSpPr>
        <p:spPr>
          <a:xfrm>
            <a:off x="7698622" y="1848340"/>
            <a:ext cx="4014199" cy="4531814"/>
          </a:xfrm>
          <a:prstGeom prst="rect">
            <a:avLst/>
          </a:prstGeom>
          <a:solidFill>
            <a:srgbClr val="1D3557"/>
          </a:solidFill>
        </p:spPr>
      </p:sp>
      <p:pic>
        <p:nvPicPr>
          <p:cNvPr id="5" name="Object 4" descr="preencoded.png"/>
          <p:cNvPicPr>
            <a:picLocks noChangeAspect="1"/>
          </p:cNvPicPr>
          <p:nvPr/>
        </p:nvPicPr>
        <p:blipFill>
          <a:blip r:embed="rId3"/>
          <a:srcRect l="220" t="-18764" r="67041" b="-18764"/>
          <a:stretch/>
        </p:blipFill>
        <p:spPr>
          <a:xfrm>
            <a:off x="7698622" y="1848340"/>
            <a:ext cx="4014199" cy="4531814"/>
          </a:xfrm>
          <a:prstGeom prst="rect">
            <a:avLst/>
          </a:prstGeom>
        </p:spPr>
      </p:pic>
      <p:sp>
        <p:nvSpPr>
          <p:cNvPr id="6" name="Object 5"/>
          <p:cNvSpPr/>
          <p:nvPr/>
        </p:nvSpPr>
        <p:spPr>
          <a:xfrm>
            <a:off x="571353" y="2921144"/>
            <a:ext cx="133319" cy="133317"/>
          </a:xfrm>
          <a:prstGeom prst="ellipse">
            <a:avLst/>
          </a:prstGeom>
          <a:solidFill>
            <a:srgbClr val="FFFFFF">
              <a:alpha val="90000"/>
            </a:srgbClr>
          </a:solidFill>
        </p:spPr>
      </p:sp>
      <p:sp>
        <p:nvSpPr>
          <p:cNvPr id="7" name="Object 6"/>
          <p:cNvSpPr/>
          <p:nvPr/>
        </p:nvSpPr>
        <p:spPr>
          <a:xfrm>
            <a:off x="847513" y="2859300"/>
            <a:ext cx="6755883"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Blender</a:t>
            </a:r>
            <a:endParaRPr lang="en-US" dirty="0"/>
          </a:p>
        </p:txBody>
      </p:sp>
      <p:sp>
        <p:nvSpPr>
          <p:cNvPr id="8" name="Object 7"/>
          <p:cNvSpPr/>
          <p:nvPr/>
        </p:nvSpPr>
        <p:spPr>
          <a:xfrm>
            <a:off x="847513" y="3249651"/>
            <a:ext cx="6755883" cy="2090024"/>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Blender is a free and open-source 3D computer graphics software</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toolset used for creating 3D-printed models, motion graphics,</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interactive 3D applications, virtual reality, and,  video games.</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Blender's features include 3D modelling, UV mapping, texturing,</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digital drawing, raster graphics editing, rigging, and skinning, fluid</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and smoke simulation, particle simulation, soft body simulation,</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sculpting, animation, match moving, rendering, motion graphics,</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video editing, and compositing.</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name="Slide 20">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cont.</a:t>
            </a:r>
            <a:endParaRPr lang="en-US" dirty="0"/>
          </a:p>
        </p:txBody>
      </p:sp>
      <p:sp>
        <p:nvSpPr>
          <p:cNvPr id="4" name="Object 3"/>
          <p:cNvSpPr/>
          <p:nvPr/>
        </p:nvSpPr>
        <p:spPr>
          <a:xfrm>
            <a:off x="7463765" y="1848340"/>
            <a:ext cx="4249056" cy="4531814"/>
          </a:xfrm>
          <a:prstGeom prst="rect">
            <a:avLst/>
          </a:prstGeom>
          <a:solidFill>
            <a:srgbClr val="1D3557"/>
          </a:solidFill>
        </p:spPr>
      </p:sp>
      <p:pic>
        <p:nvPicPr>
          <p:cNvPr id="5" name="Object 4" descr="preencoded.png"/>
          <p:cNvPicPr>
            <a:picLocks noChangeAspect="1"/>
          </p:cNvPicPr>
          <p:nvPr/>
        </p:nvPicPr>
        <p:blipFill>
          <a:blip r:embed="rId3"/>
          <a:srcRect l="604" t="-43637" r="604" b="-43637"/>
          <a:stretch/>
        </p:blipFill>
        <p:spPr>
          <a:xfrm>
            <a:off x="7463765" y="1848340"/>
            <a:ext cx="4249056" cy="4531814"/>
          </a:xfrm>
          <a:prstGeom prst="rect">
            <a:avLst/>
          </a:prstGeom>
        </p:spPr>
      </p:pic>
      <p:sp>
        <p:nvSpPr>
          <p:cNvPr id="6" name="Object 5"/>
          <p:cNvSpPr/>
          <p:nvPr/>
        </p:nvSpPr>
        <p:spPr>
          <a:xfrm>
            <a:off x="571353" y="2809920"/>
            <a:ext cx="133319" cy="133317"/>
          </a:xfrm>
          <a:prstGeom prst="ellipse">
            <a:avLst/>
          </a:prstGeom>
          <a:solidFill>
            <a:srgbClr val="FFFFFF">
              <a:alpha val="90000"/>
            </a:srgbClr>
          </a:solidFill>
        </p:spPr>
      </p:sp>
      <p:sp>
        <p:nvSpPr>
          <p:cNvPr id="7" name="Object 6"/>
          <p:cNvSpPr/>
          <p:nvPr/>
        </p:nvSpPr>
        <p:spPr>
          <a:xfrm>
            <a:off x="847513" y="2779401"/>
            <a:ext cx="6521026" cy="908123"/>
          </a:xfrm>
          <a:prstGeom prst="rect">
            <a:avLst/>
          </a:prstGeom>
          <a:noFill/>
        </p:spPr>
        <p:txBody>
          <a:bodyPr wrap="square" lIns="0" tIns="0" rIns="0" bIns="0" rtlCol="0" anchor="ctr"/>
          <a:lstStyle/>
          <a:p>
            <a:pPr algn="l">
              <a:spcAft>
                <a:spcPts val="600"/>
              </a:spcAft>
              <a:buNone/>
            </a:pPr>
            <a:r>
              <a:rPr lang="en-US" sz="1700" kern="0" spc="38" dirty="0">
                <a:solidFill>
                  <a:srgbClr val="FFFFFF">
                    <a:alpha val="90000"/>
                  </a:srgbClr>
                </a:solidFill>
                <a:latin typeface="Source Sans Pro" pitchFamily="34" charset="0"/>
                <a:ea typeface="Source Sans Pro" pitchFamily="34" charset="-122"/>
                <a:cs typeface="Source Sans Pro" pitchFamily="34" charset="-120"/>
              </a:rPr>
              <a:t>Blender is a good tool overall for dealing and making 3D models</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and animating them, Blender was used in this project to make</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sign-language hand gestures animations, making animations</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consists of 5 parts:</a:t>
            </a:r>
            <a:endParaRPr lang="en-US" dirty="0"/>
          </a:p>
        </p:txBody>
      </p:sp>
      <p:sp>
        <p:nvSpPr>
          <p:cNvPr id="8" name="Object 7"/>
          <p:cNvSpPr/>
          <p:nvPr/>
        </p:nvSpPr>
        <p:spPr>
          <a:xfrm>
            <a:off x="847513" y="3849408"/>
            <a:ext cx="6521026" cy="1570166"/>
          </a:xfrm>
          <a:prstGeom prst="rect">
            <a:avLst/>
          </a:prstGeom>
          <a:noFill/>
        </p:spPr>
        <p:txBody>
          <a:bodyPr wrap="square" lIns="0" tIns="0" rIns="0" bIns="0" rtlCol="0" anchor="ctr"/>
          <a:lstStyle/>
          <a:p>
            <a:pPr marL="242900" indent="-242900" algn="l">
              <a:spcAft>
                <a:spcPts val="600"/>
              </a:spcAft>
              <a:buSzPct val="100000"/>
              <a:buFont typeface="+mj-lt"/>
              <a:buAutoNum type="arabicPeriod"/>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Creating the model</a:t>
            </a:r>
          </a:p>
          <a:p>
            <a:pPr marL="242900" indent="-242900" algn="l">
              <a:spcAft>
                <a:spcPts val="600"/>
              </a:spcAft>
              <a:buSzPct val="100000"/>
              <a:buFont typeface="+mj-lt"/>
              <a:buAutoNum type="arabicPeriod"/>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Rigging</a:t>
            </a:r>
          </a:p>
          <a:p>
            <a:pPr marL="242900" indent="-242900" algn="l">
              <a:spcAft>
                <a:spcPts val="600"/>
              </a:spcAft>
              <a:buSzPct val="100000"/>
              <a:buFont typeface="+mj-lt"/>
              <a:buAutoNum type="arabicPeriod"/>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Shading</a:t>
            </a:r>
          </a:p>
          <a:p>
            <a:pPr marL="242900" indent="-242900" algn="l">
              <a:spcAft>
                <a:spcPts val="600"/>
              </a:spcAft>
              <a:buSzPct val="100000"/>
              <a:buFont typeface="+mj-lt"/>
              <a:buAutoNum type="arabicPeriod"/>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Animating</a:t>
            </a:r>
          </a:p>
          <a:p>
            <a:pPr marL="242900" indent="-242900" algn="l">
              <a:spcAft>
                <a:spcPts val="600"/>
              </a:spcAft>
              <a:buSzPct val="100000"/>
              <a:buFont typeface="+mj-lt"/>
              <a:buAutoNum type="arabicPeriod"/>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Rendering the results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21">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cont.</a:t>
            </a:r>
            <a:endParaRPr lang="en-US" dirty="0"/>
          </a:p>
        </p:txBody>
      </p:sp>
      <p:sp>
        <p:nvSpPr>
          <p:cNvPr id="4" name="Object 3"/>
          <p:cNvSpPr/>
          <p:nvPr/>
        </p:nvSpPr>
        <p:spPr>
          <a:xfrm>
            <a:off x="7463765" y="1848340"/>
            <a:ext cx="4249056" cy="2218294"/>
          </a:xfrm>
          <a:prstGeom prst="rect">
            <a:avLst/>
          </a:prstGeom>
          <a:solidFill>
            <a:srgbClr val="1D3557"/>
          </a:solidFill>
        </p:spPr>
      </p:sp>
      <p:pic>
        <p:nvPicPr>
          <p:cNvPr id="5" name="Object 4" descr="preencoded.png"/>
          <p:cNvPicPr>
            <a:picLocks noChangeAspect="1"/>
          </p:cNvPicPr>
          <p:nvPr/>
        </p:nvPicPr>
        <p:blipFill>
          <a:blip r:embed="rId3"/>
          <a:srcRect t="3539" b="3539"/>
          <a:stretch/>
        </p:blipFill>
        <p:spPr>
          <a:xfrm>
            <a:off x="7463765" y="1848340"/>
            <a:ext cx="4249056" cy="2218294"/>
          </a:xfrm>
          <a:prstGeom prst="rect">
            <a:avLst/>
          </a:prstGeom>
        </p:spPr>
      </p:pic>
      <p:sp>
        <p:nvSpPr>
          <p:cNvPr id="6" name="Object 5"/>
          <p:cNvSpPr/>
          <p:nvPr/>
        </p:nvSpPr>
        <p:spPr>
          <a:xfrm>
            <a:off x="7463765" y="4161861"/>
            <a:ext cx="4249056" cy="2218294"/>
          </a:xfrm>
          <a:prstGeom prst="rect">
            <a:avLst/>
          </a:prstGeom>
          <a:solidFill>
            <a:srgbClr val="FFFFFF">
              <a:alpha val="90000"/>
            </a:srgbClr>
          </a:solidFill>
        </p:spPr>
      </p:sp>
      <p:pic>
        <p:nvPicPr>
          <p:cNvPr id="7" name="Object 6" descr="preencoded.png"/>
          <p:cNvPicPr>
            <a:picLocks noChangeAspect="1"/>
          </p:cNvPicPr>
          <p:nvPr/>
        </p:nvPicPr>
        <p:blipFill>
          <a:blip r:embed="rId4"/>
          <a:srcRect t="3539" b="3539"/>
          <a:stretch/>
        </p:blipFill>
        <p:spPr>
          <a:xfrm>
            <a:off x="7463765" y="4161861"/>
            <a:ext cx="4249056" cy="2218294"/>
          </a:xfrm>
          <a:prstGeom prst="rect">
            <a:avLst/>
          </a:prstGeom>
        </p:spPr>
      </p:pic>
      <p:sp>
        <p:nvSpPr>
          <p:cNvPr id="8" name="Object 7"/>
          <p:cNvSpPr/>
          <p:nvPr/>
        </p:nvSpPr>
        <p:spPr>
          <a:xfrm>
            <a:off x="571353" y="2944237"/>
            <a:ext cx="133319" cy="133317"/>
          </a:xfrm>
          <a:prstGeom prst="ellipse">
            <a:avLst/>
          </a:prstGeom>
          <a:solidFill>
            <a:srgbClr val="FFFFFF">
              <a:alpha val="90000"/>
            </a:srgbClr>
          </a:solidFill>
        </p:spPr>
      </p:sp>
      <p:sp>
        <p:nvSpPr>
          <p:cNvPr id="9" name="Object 8"/>
          <p:cNvSpPr/>
          <p:nvPr/>
        </p:nvSpPr>
        <p:spPr>
          <a:xfrm>
            <a:off x="847513" y="2882459"/>
            <a:ext cx="6521026"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Creating the model</a:t>
            </a:r>
            <a:endParaRPr lang="en-US" dirty="0"/>
          </a:p>
        </p:txBody>
      </p:sp>
      <p:sp>
        <p:nvSpPr>
          <p:cNvPr id="10" name="Object 9"/>
          <p:cNvSpPr/>
          <p:nvPr/>
        </p:nvSpPr>
        <p:spPr>
          <a:xfrm>
            <a:off x="847513" y="3272810"/>
            <a:ext cx="6521026" cy="2043706"/>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First, we start from an arbitrary object like a cube or a circle. Then</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the sculpting part: Sculpting is a feature that allows you to edit</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clay in Blender as if you were sculpting it with your own hands or</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using tools to make its surface uneven.</a:t>
            </a:r>
          </a:p>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At last we are smoothing model to give it a more natural look.</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2">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cont.</a:t>
            </a:r>
            <a:endParaRPr lang="en-US" dirty="0"/>
          </a:p>
        </p:txBody>
      </p:sp>
      <p:sp>
        <p:nvSpPr>
          <p:cNvPr id="4" name="Object 3"/>
          <p:cNvSpPr/>
          <p:nvPr/>
        </p:nvSpPr>
        <p:spPr>
          <a:xfrm>
            <a:off x="7463765" y="1848340"/>
            <a:ext cx="4249056" cy="2218294"/>
          </a:xfrm>
          <a:prstGeom prst="rect">
            <a:avLst/>
          </a:prstGeom>
          <a:solidFill>
            <a:srgbClr val="1D3557"/>
          </a:solidFill>
        </p:spPr>
      </p:sp>
      <p:pic>
        <p:nvPicPr>
          <p:cNvPr id="5" name="Object 4" descr="preencoded.png"/>
          <p:cNvPicPr>
            <a:picLocks noChangeAspect="1"/>
          </p:cNvPicPr>
          <p:nvPr/>
        </p:nvPicPr>
        <p:blipFill>
          <a:blip r:embed="rId3"/>
          <a:srcRect l="678" r="678"/>
          <a:stretch/>
        </p:blipFill>
        <p:spPr>
          <a:xfrm>
            <a:off x="7463765" y="1848340"/>
            <a:ext cx="4249056" cy="2218294"/>
          </a:xfrm>
          <a:prstGeom prst="rect">
            <a:avLst/>
          </a:prstGeom>
        </p:spPr>
      </p:pic>
      <p:sp>
        <p:nvSpPr>
          <p:cNvPr id="6" name="Object 5"/>
          <p:cNvSpPr/>
          <p:nvPr/>
        </p:nvSpPr>
        <p:spPr>
          <a:xfrm>
            <a:off x="7463765" y="4161861"/>
            <a:ext cx="4249056" cy="2218294"/>
          </a:xfrm>
          <a:prstGeom prst="rect">
            <a:avLst/>
          </a:prstGeom>
          <a:solidFill>
            <a:srgbClr val="FFFFFF">
              <a:alpha val="90000"/>
            </a:srgbClr>
          </a:solidFill>
        </p:spPr>
      </p:sp>
      <p:sp>
        <p:nvSpPr>
          <p:cNvPr id="7" name="Object 6"/>
          <p:cNvSpPr/>
          <p:nvPr/>
        </p:nvSpPr>
        <p:spPr>
          <a:xfrm>
            <a:off x="7463765" y="4161861"/>
            <a:ext cx="4249056" cy="2218294"/>
          </a:xfrm>
          <a:prstGeom prst="rect">
            <a:avLst/>
          </a:prstGeom>
          <a:solidFill>
            <a:srgbClr val="2C2C2C"/>
          </a:solidFill>
        </p:spPr>
      </p:sp>
      <p:pic>
        <p:nvPicPr>
          <p:cNvPr id="8" name="Object 7" descr="preencoded.png"/>
          <p:cNvPicPr>
            <a:picLocks noChangeAspect="1"/>
          </p:cNvPicPr>
          <p:nvPr/>
        </p:nvPicPr>
        <p:blipFill>
          <a:blip r:embed="rId4"/>
          <a:srcRect l="1016" r="1016"/>
          <a:stretch/>
        </p:blipFill>
        <p:spPr>
          <a:xfrm>
            <a:off x="7463765" y="4161861"/>
            <a:ext cx="4249056" cy="2218294"/>
          </a:xfrm>
          <a:prstGeom prst="rect">
            <a:avLst/>
          </a:prstGeom>
        </p:spPr>
      </p:pic>
      <p:sp>
        <p:nvSpPr>
          <p:cNvPr id="9" name="Object 8"/>
          <p:cNvSpPr/>
          <p:nvPr/>
        </p:nvSpPr>
        <p:spPr>
          <a:xfrm>
            <a:off x="571353" y="2944237"/>
            <a:ext cx="133319" cy="133317"/>
          </a:xfrm>
          <a:prstGeom prst="ellipse">
            <a:avLst/>
          </a:prstGeom>
          <a:solidFill>
            <a:srgbClr val="FFFFFF">
              <a:alpha val="90000"/>
            </a:srgbClr>
          </a:solidFill>
        </p:spPr>
      </p:sp>
      <p:sp>
        <p:nvSpPr>
          <p:cNvPr id="10" name="Object 9"/>
          <p:cNvSpPr/>
          <p:nvPr/>
        </p:nvSpPr>
        <p:spPr>
          <a:xfrm>
            <a:off x="847513" y="2882459"/>
            <a:ext cx="6521026"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Rigging</a:t>
            </a:r>
            <a:endParaRPr lang="en-US" dirty="0"/>
          </a:p>
        </p:txBody>
      </p:sp>
      <p:sp>
        <p:nvSpPr>
          <p:cNvPr id="11" name="Object 10"/>
          <p:cNvSpPr/>
          <p:nvPr/>
        </p:nvSpPr>
        <p:spPr>
          <a:xfrm>
            <a:off x="847513" y="3272810"/>
            <a:ext cx="6521026" cy="2043706"/>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Rigging is one part of the larger animation process.</a:t>
            </a:r>
          </a:p>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After a 3D model has been created, a series of bones is constructed</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representing the skeletal structure. For instance, in a character</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there may be a group of back bones, a spine, and head bones.</a:t>
            </a:r>
          </a:p>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After that comes the animating process, it’s done by moving and</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rotating the bones.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23">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cont.</a:t>
            </a:r>
            <a:endParaRPr lang="en-US" dirty="0"/>
          </a:p>
        </p:txBody>
      </p:sp>
      <p:sp>
        <p:nvSpPr>
          <p:cNvPr id="4" name="Object 3"/>
          <p:cNvSpPr/>
          <p:nvPr/>
        </p:nvSpPr>
        <p:spPr>
          <a:xfrm>
            <a:off x="7463765" y="1848340"/>
            <a:ext cx="4249056" cy="4531814"/>
          </a:xfrm>
          <a:prstGeom prst="rect">
            <a:avLst/>
          </a:prstGeom>
          <a:solidFill>
            <a:srgbClr val="1D3557"/>
          </a:solidFill>
        </p:spPr>
      </p:sp>
      <p:pic>
        <p:nvPicPr>
          <p:cNvPr id="5" name="Object 4" descr="preencoded.png"/>
          <p:cNvPicPr>
            <a:picLocks noChangeAspect="1"/>
          </p:cNvPicPr>
          <p:nvPr/>
        </p:nvPicPr>
        <p:blipFill>
          <a:blip r:embed="rId3"/>
          <a:srcRect l="-545" t="-55039" r="-545" b="-55039"/>
          <a:stretch/>
        </p:blipFill>
        <p:spPr>
          <a:xfrm>
            <a:off x="7463765" y="1848340"/>
            <a:ext cx="4249056" cy="4531814"/>
          </a:xfrm>
          <a:prstGeom prst="rect">
            <a:avLst/>
          </a:prstGeom>
        </p:spPr>
      </p:pic>
      <p:sp>
        <p:nvSpPr>
          <p:cNvPr id="6" name="Object 5"/>
          <p:cNvSpPr/>
          <p:nvPr/>
        </p:nvSpPr>
        <p:spPr>
          <a:xfrm>
            <a:off x="571379" y="2982327"/>
            <a:ext cx="133299" cy="133317"/>
          </a:xfrm>
          <a:prstGeom prst="ellipse">
            <a:avLst/>
          </a:prstGeom>
          <a:solidFill>
            <a:srgbClr val="FFFFFF">
              <a:alpha val="90000"/>
            </a:srgbClr>
          </a:solidFill>
        </p:spPr>
      </p:sp>
      <p:sp>
        <p:nvSpPr>
          <p:cNvPr id="7" name="Object 6"/>
          <p:cNvSpPr/>
          <p:nvPr/>
        </p:nvSpPr>
        <p:spPr>
          <a:xfrm>
            <a:off x="847513" y="2920549"/>
            <a:ext cx="6521026"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Shading</a:t>
            </a:r>
            <a:endParaRPr lang="en-US" dirty="0"/>
          </a:p>
        </p:txBody>
      </p:sp>
      <p:sp>
        <p:nvSpPr>
          <p:cNvPr id="8" name="Object 7"/>
          <p:cNvSpPr/>
          <p:nvPr/>
        </p:nvSpPr>
        <p:spPr>
          <a:xfrm>
            <a:off x="847513" y="3310900"/>
            <a:ext cx="6521026" cy="1967525"/>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shading refers to the process of altering the color of an</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object/surface/polygon in the 3D scene, based on things like (but</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not limited to) the surface's angle to lights, its distance from</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lights, its angle to the camera and material properties.</a:t>
            </a:r>
          </a:p>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Shading basically gives 3d objects color and tell 3d objects how to</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interact with light.</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24">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cont.</a:t>
            </a:r>
            <a:endParaRPr lang="en-US" dirty="0"/>
          </a:p>
        </p:txBody>
      </p:sp>
      <p:sp>
        <p:nvSpPr>
          <p:cNvPr id="4" name="Object 3"/>
          <p:cNvSpPr/>
          <p:nvPr/>
        </p:nvSpPr>
        <p:spPr>
          <a:xfrm>
            <a:off x="7463765" y="1848340"/>
            <a:ext cx="4249056" cy="2218294"/>
          </a:xfrm>
          <a:prstGeom prst="rect">
            <a:avLst/>
          </a:prstGeom>
          <a:solidFill>
            <a:srgbClr val="1D3557"/>
          </a:solidFill>
        </p:spPr>
      </p:sp>
      <p:sp>
        <p:nvSpPr>
          <p:cNvPr id="5" name="Object 4"/>
          <p:cNvSpPr/>
          <p:nvPr/>
        </p:nvSpPr>
        <p:spPr>
          <a:xfrm>
            <a:off x="7463765" y="1848340"/>
            <a:ext cx="4249056" cy="2218294"/>
          </a:xfrm>
          <a:prstGeom prst="rect">
            <a:avLst/>
          </a:prstGeom>
          <a:solidFill>
            <a:srgbClr val="2B2B2A"/>
          </a:solidFill>
        </p:spPr>
      </p:sp>
      <p:pic>
        <p:nvPicPr>
          <p:cNvPr id="6" name="Object 5" descr="preencoded.png"/>
          <p:cNvPicPr>
            <a:picLocks noChangeAspect="1"/>
          </p:cNvPicPr>
          <p:nvPr/>
        </p:nvPicPr>
        <p:blipFill>
          <a:blip r:embed="rId3"/>
          <a:srcRect l="1860" r="1860"/>
          <a:stretch/>
        </p:blipFill>
        <p:spPr>
          <a:xfrm>
            <a:off x="7463765" y="1848340"/>
            <a:ext cx="4249056" cy="2218294"/>
          </a:xfrm>
          <a:prstGeom prst="rect">
            <a:avLst/>
          </a:prstGeom>
        </p:spPr>
      </p:pic>
      <p:sp>
        <p:nvSpPr>
          <p:cNvPr id="7" name="Object 6"/>
          <p:cNvSpPr/>
          <p:nvPr/>
        </p:nvSpPr>
        <p:spPr>
          <a:xfrm>
            <a:off x="7463765" y="4161861"/>
            <a:ext cx="4249056" cy="2218294"/>
          </a:xfrm>
          <a:prstGeom prst="rect">
            <a:avLst/>
          </a:prstGeom>
          <a:solidFill>
            <a:srgbClr val="FFFFFF">
              <a:alpha val="90000"/>
            </a:srgbClr>
          </a:solidFill>
        </p:spPr>
      </p:sp>
      <p:sp>
        <p:nvSpPr>
          <p:cNvPr id="8" name="Object 7"/>
          <p:cNvSpPr/>
          <p:nvPr/>
        </p:nvSpPr>
        <p:spPr>
          <a:xfrm>
            <a:off x="7463765" y="4161861"/>
            <a:ext cx="4249056" cy="2218294"/>
          </a:xfrm>
          <a:prstGeom prst="rect">
            <a:avLst/>
          </a:prstGeom>
          <a:solidFill>
            <a:srgbClr val="282928"/>
          </a:solidFill>
        </p:spPr>
      </p:sp>
      <p:pic>
        <p:nvPicPr>
          <p:cNvPr id="9" name="Object 8" descr="preencoded.png"/>
          <p:cNvPicPr>
            <a:picLocks noChangeAspect="1"/>
          </p:cNvPicPr>
          <p:nvPr/>
        </p:nvPicPr>
        <p:blipFill>
          <a:blip r:embed="rId4"/>
          <a:srcRect l="1860" r="1860"/>
          <a:stretch/>
        </p:blipFill>
        <p:spPr>
          <a:xfrm>
            <a:off x="7463765" y="4161861"/>
            <a:ext cx="4249056" cy="2218294"/>
          </a:xfrm>
          <a:prstGeom prst="rect">
            <a:avLst/>
          </a:prstGeom>
        </p:spPr>
      </p:pic>
      <p:sp>
        <p:nvSpPr>
          <p:cNvPr id="10" name="Object 9"/>
          <p:cNvSpPr/>
          <p:nvPr/>
        </p:nvSpPr>
        <p:spPr>
          <a:xfrm>
            <a:off x="571379" y="3257173"/>
            <a:ext cx="133299" cy="133317"/>
          </a:xfrm>
          <a:prstGeom prst="ellipse">
            <a:avLst/>
          </a:prstGeom>
          <a:solidFill>
            <a:srgbClr val="FFFFFF">
              <a:alpha val="90000"/>
            </a:srgbClr>
          </a:solidFill>
        </p:spPr>
      </p:sp>
      <p:sp>
        <p:nvSpPr>
          <p:cNvPr id="11" name="Object 10"/>
          <p:cNvSpPr/>
          <p:nvPr/>
        </p:nvSpPr>
        <p:spPr>
          <a:xfrm>
            <a:off x="847513" y="3195410"/>
            <a:ext cx="6521026"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Animating</a:t>
            </a:r>
            <a:endParaRPr lang="en-US" dirty="0"/>
          </a:p>
        </p:txBody>
      </p:sp>
      <p:sp>
        <p:nvSpPr>
          <p:cNvPr id="12" name="Object 11"/>
          <p:cNvSpPr/>
          <p:nvPr/>
        </p:nvSpPr>
        <p:spPr>
          <a:xfrm>
            <a:off x="847513" y="3585761"/>
            <a:ext cx="6521026" cy="1417804"/>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Animation is the process of taking a 3D object and getting it to</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move. The animation of 3D model is done by manipulating bones’</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location, rotation, and scale, on a frame-by-frame basis.</a:t>
            </a:r>
          </a:p>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Here in this figure, we see the animation process of the letter “ب”</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25">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cont.</a:t>
            </a:r>
            <a:endParaRPr lang="en-US" dirty="0"/>
          </a:p>
        </p:txBody>
      </p:sp>
      <p:sp>
        <p:nvSpPr>
          <p:cNvPr id="4" name="Object 3"/>
          <p:cNvSpPr/>
          <p:nvPr/>
        </p:nvSpPr>
        <p:spPr>
          <a:xfrm>
            <a:off x="7463765" y="1848340"/>
            <a:ext cx="4249056" cy="4531814"/>
          </a:xfrm>
          <a:prstGeom prst="rect">
            <a:avLst/>
          </a:prstGeom>
          <a:solidFill>
            <a:srgbClr val="1D3557"/>
          </a:solidFill>
        </p:spPr>
      </p:sp>
      <p:sp>
        <p:nvSpPr>
          <p:cNvPr id="6" name="Object 5"/>
          <p:cNvSpPr/>
          <p:nvPr/>
        </p:nvSpPr>
        <p:spPr>
          <a:xfrm>
            <a:off x="571379" y="3608201"/>
            <a:ext cx="133299" cy="133317"/>
          </a:xfrm>
          <a:prstGeom prst="ellipse">
            <a:avLst/>
          </a:prstGeom>
          <a:solidFill>
            <a:srgbClr val="FFFFFF">
              <a:alpha val="90000"/>
            </a:srgbClr>
          </a:solidFill>
        </p:spPr>
      </p:sp>
      <p:sp>
        <p:nvSpPr>
          <p:cNvPr id="7" name="Object 6"/>
          <p:cNvSpPr/>
          <p:nvPr/>
        </p:nvSpPr>
        <p:spPr>
          <a:xfrm>
            <a:off x="847513" y="3546452"/>
            <a:ext cx="6521026"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Rendering</a:t>
            </a:r>
            <a:endParaRPr lang="en-US" dirty="0"/>
          </a:p>
        </p:txBody>
      </p:sp>
      <p:sp>
        <p:nvSpPr>
          <p:cNvPr id="8" name="Object 7"/>
          <p:cNvSpPr/>
          <p:nvPr/>
        </p:nvSpPr>
        <p:spPr>
          <a:xfrm>
            <a:off x="847513" y="3936803"/>
            <a:ext cx="6521026" cy="715720"/>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Rendering is converting the 3D model animation sequences into</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2D photos, then package those photos together into files and use</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them in our software.</a:t>
            </a:r>
            <a:endParaRPr lang="en-US" dirty="0"/>
          </a:p>
        </p:txBody>
      </p:sp>
      <p:pic>
        <p:nvPicPr>
          <p:cNvPr id="10" name="Picture 9">
            <a:extLst>
              <a:ext uri="{FF2B5EF4-FFF2-40B4-BE49-F238E27FC236}">
                <a16:creationId xmlns:a16="http://schemas.microsoft.com/office/drawing/2014/main" id="{899B4B12-6C1C-C0CA-FA55-9C4028A3913C}"/>
              </a:ext>
            </a:extLst>
          </p:cNvPr>
          <p:cNvPicPr>
            <a:picLocks noChangeAspect="1"/>
          </p:cNvPicPr>
          <p:nvPr/>
        </p:nvPicPr>
        <p:blipFill>
          <a:blip r:embed="rId3"/>
          <a:stretch>
            <a:fillRect/>
          </a:stretch>
        </p:blipFill>
        <p:spPr>
          <a:xfrm>
            <a:off x="7683293" y="2389663"/>
            <a:ext cx="3810000" cy="3810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examples</a:t>
            </a:r>
            <a:endParaRPr lang="en-US" dirty="0"/>
          </a:p>
        </p:txBody>
      </p:sp>
      <p:pic>
        <p:nvPicPr>
          <p:cNvPr id="9" name="Picture 8">
            <a:extLst>
              <a:ext uri="{FF2B5EF4-FFF2-40B4-BE49-F238E27FC236}">
                <a16:creationId xmlns:a16="http://schemas.microsoft.com/office/drawing/2014/main" id="{F743C85B-2E72-D57D-5AFD-D3461CF8CBBB}"/>
              </a:ext>
            </a:extLst>
          </p:cNvPr>
          <p:cNvPicPr>
            <a:picLocks noChangeAspect="1"/>
          </p:cNvPicPr>
          <p:nvPr/>
        </p:nvPicPr>
        <p:blipFill>
          <a:blip r:embed="rId3"/>
          <a:stretch>
            <a:fillRect/>
          </a:stretch>
        </p:blipFill>
        <p:spPr>
          <a:xfrm>
            <a:off x="4191000" y="2600437"/>
            <a:ext cx="3810000" cy="3810000"/>
          </a:xfrm>
          <a:prstGeom prst="rect">
            <a:avLst/>
          </a:prstGeom>
        </p:spPr>
      </p:pic>
    </p:spTree>
    <p:extLst>
      <p:ext uri="{BB962C8B-B14F-4D97-AF65-F5344CB8AC3E}">
        <p14:creationId xmlns:p14="http://schemas.microsoft.com/office/powerpoint/2010/main" val="388308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examples</a:t>
            </a:r>
            <a:endParaRPr lang="en-US" dirty="0"/>
          </a:p>
        </p:txBody>
      </p:sp>
      <p:pic>
        <p:nvPicPr>
          <p:cNvPr id="5" name="Picture 4">
            <a:extLst>
              <a:ext uri="{FF2B5EF4-FFF2-40B4-BE49-F238E27FC236}">
                <a16:creationId xmlns:a16="http://schemas.microsoft.com/office/drawing/2014/main" id="{42EEE022-46AB-4092-9F20-83824E2D4F6B}"/>
              </a:ext>
            </a:extLst>
          </p:cNvPr>
          <p:cNvPicPr>
            <a:picLocks noChangeAspect="1"/>
          </p:cNvPicPr>
          <p:nvPr/>
        </p:nvPicPr>
        <p:blipFill>
          <a:blip r:embed="rId3"/>
          <a:stretch>
            <a:fillRect/>
          </a:stretch>
        </p:blipFill>
        <p:spPr>
          <a:xfrm>
            <a:off x="4191000" y="2600437"/>
            <a:ext cx="3810000" cy="3810000"/>
          </a:xfrm>
          <a:prstGeom prst="rect">
            <a:avLst/>
          </a:prstGeom>
        </p:spPr>
      </p:pic>
    </p:spTree>
    <p:extLst>
      <p:ext uri="{BB962C8B-B14F-4D97-AF65-F5344CB8AC3E}">
        <p14:creationId xmlns:p14="http://schemas.microsoft.com/office/powerpoint/2010/main" val="38656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1071352" y="2669666"/>
            <a:ext cx="10046249" cy="1488385"/>
          </a:xfrm>
          <a:prstGeom prst="rect">
            <a:avLst/>
          </a:prstGeom>
          <a:noFill/>
        </p:spPr>
        <p:txBody>
          <a:bodyPr wrap="square" lIns="0" tIns="0" rIns="0" bIns="0" rtlCol="0" anchor="ctr"/>
          <a:lstStyle/>
          <a:p>
            <a:pPr algn="ctr">
              <a:spcAft>
                <a:spcPts val="600"/>
              </a:spcAft>
              <a:buNone/>
            </a:pPr>
            <a:r>
              <a:rPr lang="en-US" sz="11400" b="1" kern="0" spc="211" dirty="0">
                <a:solidFill>
                  <a:srgbClr val="FFFFFF">
                    <a:alpha val="90000"/>
                  </a:srgbClr>
                </a:solidFill>
                <a:latin typeface="Bebas Neue Bold" pitchFamily="34" charset="0"/>
                <a:ea typeface="Bebas Neue Bold" pitchFamily="34" charset="-122"/>
                <a:cs typeface="Bebas Neue Bold" pitchFamily="34" charset="-120"/>
              </a:rPr>
              <a:t>Introduction</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examples</a:t>
            </a:r>
            <a:endParaRPr lang="en-US" dirty="0"/>
          </a:p>
        </p:txBody>
      </p:sp>
      <p:pic>
        <p:nvPicPr>
          <p:cNvPr id="5" name="Picture 4">
            <a:extLst>
              <a:ext uri="{FF2B5EF4-FFF2-40B4-BE49-F238E27FC236}">
                <a16:creationId xmlns:a16="http://schemas.microsoft.com/office/drawing/2014/main" id="{BABFE95E-A3B1-C566-457C-D3B764E2FAD6}"/>
              </a:ext>
            </a:extLst>
          </p:cNvPr>
          <p:cNvPicPr>
            <a:picLocks noChangeAspect="1"/>
          </p:cNvPicPr>
          <p:nvPr/>
        </p:nvPicPr>
        <p:blipFill>
          <a:blip r:embed="rId3"/>
          <a:stretch>
            <a:fillRect/>
          </a:stretch>
        </p:blipFill>
        <p:spPr>
          <a:xfrm>
            <a:off x="4189476" y="2600437"/>
            <a:ext cx="3810000" cy="3810000"/>
          </a:xfrm>
          <a:prstGeom prst="rect">
            <a:avLst/>
          </a:prstGeom>
        </p:spPr>
      </p:pic>
    </p:spTree>
    <p:extLst>
      <p:ext uri="{BB962C8B-B14F-4D97-AF65-F5344CB8AC3E}">
        <p14:creationId xmlns:p14="http://schemas.microsoft.com/office/powerpoint/2010/main" val="97278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examples</a:t>
            </a:r>
            <a:endParaRPr lang="en-US" dirty="0"/>
          </a:p>
        </p:txBody>
      </p:sp>
      <p:pic>
        <p:nvPicPr>
          <p:cNvPr id="5" name="Picture 4">
            <a:extLst>
              <a:ext uri="{FF2B5EF4-FFF2-40B4-BE49-F238E27FC236}">
                <a16:creationId xmlns:a16="http://schemas.microsoft.com/office/drawing/2014/main" id="{7EAB5261-00DE-EC65-A059-234A072D1463}"/>
              </a:ext>
            </a:extLst>
          </p:cNvPr>
          <p:cNvPicPr>
            <a:picLocks noChangeAspect="1"/>
          </p:cNvPicPr>
          <p:nvPr/>
        </p:nvPicPr>
        <p:blipFill>
          <a:blip r:embed="rId3"/>
          <a:stretch>
            <a:fillRect/>
          </a:stretch>
        </p:blipFill>
        <p:spPr>
          <a:xfrm>
            <a:off x="4189476" y="2600437"/>
            <a:ext cx="3810000" cy="3810000"/>
          </a:xfrm>
          <a:prstGeom prst="rect">
            <a:avLst/>
          </a:prstGeom>
        </p:spPr>
      </p:pic>
    </p:spTree>
    <p:extLst>
      <p:ext uri="{BB962C8B-B14F-4D97-AF65-F5344CB8AC3E}">
        <p14:creationId xmlns:p14="http://schemas.microsoft.com/office/powerpoint/2010/main" val="342804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examples</a:t>
            </a:r>
            <a:endParaRPr lang="en-US" dirty="0"/>
          </a:p>
        </p:txBody>
      </p:sp>
      <p:pic>
        <p:nvPicPr>
          <p:cNvPr id="6" name="Picture 5">
            <a:extLst>
              <a:ext uri="{FF2B5EF4-FFF2-40B4-BE49-F238E27FC236}">
                <a16:creationId xmlns:a16="http://schemas.microsoft.com/office/drawing/2014/main" id="{5FE4403A-0B06-98E2-95BA-F8C788BFDF8C}"/>
              </a:ext>
            </a:extLst>
          </p:cNvPr>
          <p:cNvPicPr>
            <a:picLocks noChangeAspect="1"/>
          </p:cNvPicPr>
          <p:nvPr/>
        </p:nvPicPr>
        <p:blipFill>
          <a:blip r:embed="rId3"/>
          <a:stretch>
            <a:fillRect/>
          </a:stretch>
        </p:blipFill>
        <p:spPr>
          <a:xfrm>
            <a:off x="4189476" y="2600437"/>
            <a:ext cx="3810000" cy="3810000"/>
          </a:xfrm>
          <a:prstGeom prst="rect">
            <a:avLst/>
          </a:prstGeom>
        </p:spPr>
      </p:pic>
    </p:spTree>
    <p:extLst>
      <p:ext uri="{BB962C8B-B14F-4D97-AF65-F5344CB8AC3E}">
        <p14:creationId xmlns:p14="http://schemas.microsoft.com/office/powerpoint/2010/main" val="101930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name="Slide 26">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1731398" y="2669666"/>
            <a:ext cx="8726156" cy="1488385"/>
          </a:xfrm>
          <a:prstGeom prst="rect">
            <a:avLst/>
          </a:prstGeom>
          <a:noFill/>
        </p:spPr>
        <p:txBody>
          <a:bodyPr wrap="square" lIns="0" tIns="0" rIns="0" bIns="0" rtlCol="0" anchor="ctr"/>
          <a:lstStyle/>
          <a:p>
            <a:pPr algn="ctr">
              <a:spcAft>
                <a:spcPts val="600"/>
              </a:spcAft>
              <a:buNone/>
            </a:pPr>
            <a:r>
              <a:rPr lang="en-US" sz="11400" b="1" kern="0" spc="211" dirty="0">
                <a:solidFill>
                  <a:srgbClr val="FFFFFF">
                    <a:alpha val="90000"/>
                  </a:srgbClr>
                </a:solidFill>
                <a:latin typeface="Bebas Neue Bold" pitchFamily="34" charset="0"/>
                <a:ea typeface="Bebas Neue Bold" pitchFamily="34" charset="-122"/>
                <a:cs typeface="Bebas Neue Bold" pitchFamily="34" charset="-120"/>
              </a:rPr>
              <a:t>Conclusion</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name="Slide 27">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conclusion</a:t>
            </a:r>
            <a:endParaRPr lang="en-US" dirty="0"/>
          </a:p>
        </p:txBody>
      </p:sp>
      <p:sp>
        <p:nvSpPr>
          <p:cNvPr id="4" name="Object 3"/>
          <p:cNvSpPr/>
          <p:nvPr/>
        </p:nvSpPr>
        <p:spPr>
          <a:xfrm>
            <a:off x="7698622" y="1848340"/>
            <a:ext cx="4014199" cy="4531814"/>
          </a:xfrm>
          <a:prstGeom prst="rect">
            <a:avLst/>
          </a:prstGeom>
          <a:solidFill>
            <a:srgbClr val="F3F7F1"/>
          </a:solidFill>
          <a:ln w="25400">
            <a:solidFill>
              <a:srgbClr val="FFFFFF"/>
            </a:solidFill>
            <a:prstDash val="solid"/>
            <a:miter lim="800000"/>
          </a:ln>
        </p:spPr>
      </p:sp>
      <p:sp>
        <p:nvSpPr>
          <p:cNvPr id="5" name="Object 4"/>
          <p:cNvSpPr/>
          <p:nvPr/>
        </p:nvSpPr>
        <p:spPr>
          <a:xfrm>
            <a:off x="7698622" y="1848340"/>
            <a:ext cx="4014199" cy="4531814"/>
          </a:xfrm>
          <a:prstGeom prst="rect">
            <a:avLst/>
          </a:prstGeom>
          <a:noFill/>
          <a:ln w="25400">
            <a:solidFill>
              <a:srgbClr val="FFFFFF"/>
            </a:solidFill>
            <a:prstDash val="solid"/>
            <a:miter lim="800000"/>
          </a:ln>
        </p:spPr>
      </p:sp>
      <p:pic>
        <p:nvPicPr>
          <p:cNvPr id="6" name="Object 5" descr="preencoded.png"/>
          <p:cNvPicPr>
            <a:picLocks noChangeAspect="1"/>
          </p:cNvPicPr>
          <p:nvPr/>
        </p:nvPicPr>
        <p:blipFill>
          <a:blip r:embed="rId3"/>
          <a:srcRect t="5235" b="5235"/>
          <a:stretch/>
        </p:blipFill>
        <p:spPr>
          <a:xfrm>
            <a:off x="7717667" y="1867386"/>
            <a:ext cx="3976109" cy="4493724"/>
          </a:xfrm>
          <a:prstGeom prst="rect">
            <a:avLst/>
          </a:prstGeom>
        </p:spPr>
      </p:pic>
      <p:sp>
        <p:nvSpPr>
          <p:cNvPr id="7" name="Object 6"/>
          <p:cNvSpPr/>
          <p:nvPr/>
        </p:nvSpPr>
        <p:spPr>
          <a:xfrm>
            <a:off x="571379" y="2256061"/>
            <a:ext cx="133299" cy="133317"/>
          </a:xfrm>
          <a:prstGeom prst="ellipse">
            <a:avLst/>
          </a:prstGeom>
          <a:solidFill>
            <a:srgbClr val="FFFFFF">
              <a:alpha val="90000"/>
            </a:srgbClr>
          </a:solidFill>
        </p:spPr>
      </p:sp>
      <p:sp>
        <p:nvSpPr>
          <p:cNvPr id="8" name="Object 7"/>
          <p:cNvSpPr/>
          <p:nvPr/>
        </p:nvSpPr>
        <p:spPr>
          <a:xfrm>
            <a:off x="847513" y="2225459"/>
            <a:ext cx="6755883" cy="1402872"/>
          </a:xfrm>
          <a:prstGeom prst="rect">
            <a:avLst/>
          </a:prstGeom>
          <a:noFill/>
        </p:spPr>
        <p:txBody>
          <a:bodyPr wrap="square" lIns="0" tIns="0" rIns="0" bIns="0" rtlCol="0" anchor="ctr"/>
          <a:lstStyle/>
          <a:p>
            <a:pPr algn="l">
              <a:spcAft>
                <a:spcPts val="600"/>
              </a:spcAft>
              <a:buNone/>
            </a:pPr>
            <a:r>
              <a:rPr lang="en-US" sz="1700" kern="0" spc="38" dirty="0">
                <a:solidFill>
                  <a:srgbClr val="FFFFFF">
                    <a:alpha val="90000"/>
                  </a:srgbClr>
                </a:solidFill>
                <a:latin typeface="Source Sans Pro" pitchFamily="34" charset="0"/>
                <a:ea typeface="Source Sans Pro" pitchFamily="34" charset="-122"/>
                <a:cs typeface="Source Sans Pro" pitchFamily="34" charset="-120"/>
              </a:rPr>
              <a:t>The main purpose of Project is providing a feasible way of</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communication between a Deaf and others by using Desktop</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Application which takes hand gesture and voice records. The</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proposed system can be accessed by using webcam or any in-built</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camera that detects the signs and processes them for recognition</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and a voice recorder to detect the voice.</a:t>
            </a:r>
            <a:endParaRPr lang="en-US" dirty="0"/>
          </a:p>
        </p:txBody>
      </p:sp>
      <p:sp>
        <p:nvSpPr>
          <p:cNvPr id="9" name="Object 8"/>
          <p:cNvSpPr/>
          <p:nvPr/>
        </p:nvSpPr>
        <p:spPr>
          <a:xfrm>
            <a:off x="571379" y="4106425"/>
            <a:ext cx="133299" cy="133317"/>
          </a:xfrm>
          <a:prstGeom prst="ellipse">
            <a:avLst/>
          </a:prstGeom>
          <a:solidFill>
            <a:srgbClr val="FFFFFF">
              <a:alpha val="90000"/>
            </a:srgbClr>
          </a:solidFill>
        </p:spPr>
      </p:sp>
      <p:sp>
        <p:nvSpPr>
          <p:cNvPr id="10" name="Object 9"/>
          <p:cNvSpPr/>
          <p:nvPr/>
        </p:nvSpPr>
        <p:spPr>
          <a:xfrm>
            <a:off x="847513" y="4075894"/>
            <a:ext cx="6755883" cy="1897622"/>
          </a:xfrm>
          <a:prstGeom prst="rect">
            <a:avLst/>
          </a:prstGeom>
          <a:noFill/>
        </p:spPr>
        <p:txBody>
          <a:bodyPr wrap="square" lIns="0" tIns="0" rIns="0" bIns="0" rtlCol="0" anchor="ctr"/>
          <a:lstStyle/>
          <a:p>
            <a:pPr algn="l">
              <a:spcAft>
                <a:spcPts val="600"/>
              </a:spcAft>
              <a:buNone/>
            </a:pPr>
            <a:r>
              <a:rPr lang="en-US" sz="1700" kern="0" spc="38" dirty="0">
                <a:solidFill>
                  <a:srgbClr val="FFFFFF">
                    <a:alpha val="90000"/>
                  </a:srgbClr>
                </a:solidFill>
                <a:latin typeface="Source Sans Pro" pitchFamily="34" charset="0"/>
                <a:ea typeface="Source Sans Pro" pitchFamily="34" charset="-122"/>
                <a:cs typeface="Source Sans Pro" pitchFamily="34" charset="-120"/>
              </a:rPr>
              <a:t>From the result of the model, we can conclude that the proposed</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system can give accurate results under controlled light and intensity.</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Furthermore, custom gestures can easily be added and more the</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images taken at different angle and frame will provide more accuracy</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to the model. Thus, the model can easily be extended on a large scale</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by increasing the dataset.  The model has some limitation such as</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environmental factors like low light intensity and uncontrolled</a:t>
            </a:r>
            <a:br>
              <a:rPr lang="en-US" sz="1700" kern="0" spc="38" dirty="0">
                <a:solidFill>
                  <a:srgbClr val="FFFFFF">
                    <a:alpha val="90000"/>
                  </a:srgbClr>
                </a:solidFill>
                <a:latin typeface="Source Sans Pro" pitchFamily="34" charset="0"/>
                <a:ea typeface="Source Sans Pro" pitchFamily="34" charset="-122"/>
                <a:cs typeface="Source Sans Pro" pitchFamily="34" charset="-120"/>
              </a:rPr>
            </a:br>
            <a:r>
              <a:rPr lang="en-US" sz="1700" kern="0" spc="38" dirty="0">
                <a:solidFill>
                  <a:srgbClr val="FFFFFF">
                    <a:alpha val="90000"/>
                  </a:srgbClr>
                </a:solidFill>
                <a:latin typeface="Source Sans Pro" pitchFamily="34" charset="0"/>
                <a:ea typeface="Source Sans Pro" pitchFamily="34" charset="-122"/>
                <a:cs typeface="Source Sans Pro" pitchFamily="34" charset="-120"/>
              </a:rPr>
              <a:t>background which cause decrease in the accuracy of the detection.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name="Slide 28">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improvement</a:t>
            </a:r>
            <a:endParaRPr lang="en-US" dirty="0"/>
          </a:p>
        </p:txBody>
      </p:sp>
      <p:sp>
        <p:nvSpPr>
          <p:cNvPr id="4" name="Object 3"/>
          <p:cNvSpPr/>
          <p:nvPr/>
        </p:nvSpPr>
        <p:spPr>
          <a:xfrm>
            <a:off x="2237842" y="2891771"/>
            <a:ext cx="133299" cy="133317"/>
          </a:xfrm>
          <a:prstGeom prst="ellipse">
            <a:avLst/>
          </a:prstGeom>
          <a:solidFill>
            <a:srgbClr val="FFFFFF">
              <a:alpha val="90000"/>
            </a:srgbClr>
          </a:solidFill>
        </p:spPr>
      </p:sp>
      <p:sp>
        <p:nvSpPr>
          <p:cNvPr id="5" name="Object 4"/>
          <p:cNvSpPr/>
          <p:nvPr/>
        </p:nvSpPr>
        <p:spPr>
          <a:xfrm>
            <a:off x="2513971" y="2826847"/>
            <a:ext cx="7818070" cy="234714"/>
          </a:xfrm>
          <a:prstGeom prst="rect">
            <a:avLst/>
          </a:prstGeom>
          <a:noFill/>
        </p:spPr>
        <p:txBody>
          <a:bodyPr wrap="square" lIns="0" tIns="0" rIns="0" bIns="0" rtlCol="0" anchor="ctr"/>
          <a:lstStyle/>
          <a:p>
            <a:pPr algn="l">
              <a:spcAft>
                <a:spcPts val="600"/>
              </a:spcAft>
              <a:buNone/>
            </a:pPr>
            <a:r>
              <a:rPr lang="en-US" sz="2500" kern="0" spc="67" dirty="0">
                <a:solidFill>
                  <a:srgbClr val="FFFFFF">
                    <a:alpha val="90000"/>
                  </a:srgbClr>
                </a:solidFill>
                <a:latin typeface="Source Sans Pro" pitchFamily="34" charset="0"/>
                <a:ea typeface="Source Sans Pro" pitchFamily="34" charset="-122"/>
                <a:cs typeface="Source Sans Pro" pitchFamily="34" charset="-120"/>
              </a:rPr>
              <a:t>Some improvement that we should do:</a:t>
            </a:r>
            <a:endParaRPr lang="en-US" dirty="0"/>
          </a:p>
        </p:txBody>
      </p:sp>
      <p:sp>
        <p:nvSpPr>
          <p:cNvPr id="6" name="Object 5"/>
          <p:cNvSpPr/>
          <p:nvPr/>
        </p:nvSpPr>
        <p:spPr>
          <a:xfrm>
            <a:off x="2513971" y="3223445"/>
            <a:ext cx="7818070" cy="2148684"/>
          </a:xfrm>
          <a:prstGeom prst="rect">
            <a:avLst/>
          </a:prstGeom>
          <a:noFill/>
        </p:spPr>
        <p:txBody>
          <a:bodyPr wrap="square" lIns="0" tIns="0" rIns="0" bIns="0" rtlCol="0" anchor="ctr"/>
          <a:lstStyle/>
          <a:p>
            <a:pPr marL="242900" indent="-242900" algn="l">
              <a:spcAft>
                <a:spcPts val="600"/>
              </a:spcAft>
              <a:buSzPct val="100000"/>
              <a:buFont typeface="+mj-lt"/>
              <a:buAutoNum type="arabicPeriod"/>
            </a:pPr>
            <a:r>
              <a:rPr lang="en-US" sz="1600" kern="0" spc="38" dirty="0">
                <a:solidFill>
                  <a:srgbClr val="FFFFFF">
                    <a:alpha val="80000"/>
                  </a:srgbClr>
                </a:solidFill>
                <a:latin typeface="Source Sans Pro" pitchFamily="34" charset="0"/>
                <a:ea typeface="Source Sans Pro" pitchFamily="34" charset="-122"/>
                <a:cs typeface="Source Sans Pro" pitchFamily="34" charset="-120"/>
              </a:rPr>
              <a:t>In the model, we can increase the dataset. This will increase the accuracy of the model.  It’s not easy to collect data with different hand shapes, different Brightness, different camera quality and different backgrounds. That needs a many people to get the dataset.</a:t>
            </a:r>
          </a:p>
          <a:p>
            <a:pPr marL="242900" indent="-242900" algn="l">
              <a:spcAft>
                <a:spcPts val="600"/>
              </a:spcAft>
              <a:buSzPct val="100000"/>
              <a:buFont typeface="+mj-lt"/>
              <a:buAutoNum type="arabicPeriod"/>
            </a:pPr>
            <a:r>
              <a:rPr lang="en-US" sz="1600" kern="0" spc="38" dirty="0">
                <a:solidFill>
                  <a:srgbClr val="FFFFFF">
                    <a:alpha val="80000"/>
                  </a:srgbClr>
                </a:solidFill>
                <a:latin typeface="Source Sans Pro" pitchFamily="34" charset="0"/>
                <a:ea typeface="Source Sans Pro" pitchFamily="34" charset="-122"/>
                <a:cs typeface="Source Sans Pro" pitchFamily="34" charset="-120"/>
              </a:rPr>
              <a:t>In the animation, we can reduce the animated time by make an animation depends on the previous and next sign, so we need about 26 * 26 * 26 GIFs to do this. It’s a simulation for making signs in real world.</a:t>
            </a:r>
          </a:p>
          <a:p>
            <a:pPr marL="242900" indent="-242900" algn="l">
              <a:spcAft>
                <a:spcPts val="600"/>
              </a:spcAft>
              <a:buSzPct val="100000"/>
              <a:buFont typeface="+mj-lt"/>
              <a:buAutoNum type="arabicPeriod"/>
            </a:pPr>
            <a:r>
              <a:rPr lang="en-US" sz="1600" kern="0" spc="38" dirty="0">
                <a:solidFill>
                  <a:srgbClr val="FFFFFF">
                    <a:alpha val="80000"/>
                  </a:srgbClr>
                </a:solidFill>
                <a:latin typeface="Source Sans Pro" pitchFamily="34" charset="0"/>
                <a:ea typeface="Source Sans Pro" pitchFamily="34" charset="-122"/>
                <a:cs typeface="Source Sans Pro" pitchFamily="34" charset="-120"/>
              </a:rPr>
              <a:t>In front end, we can make more powerful application that has many features. </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name="Slide 29">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6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future work</a:t>
            </a:r>
            <a:endParaRPr lang="en-US" dirty="0"/>
          </a:p>
        </p:txBody>
      </p:sp>
      <p:sp>
        <p:nvSpPr>
          <p:cNvPr id="4" name="Object 3"/>
          <p:cNvSpPr/>
          <p:nvPr/>
        </p:nvSpPr>
        <p:spPr>
          <a:xfrm>
            <a:off x="2237842" y="2891762"/>
            <a:ext cx="133299" cy="133317"/>
          </a:xfrm>
          <a:prstGeom prst="ellipse">
            <a:avLst/>
          </a:prstGeom>
          <a:solidFill>
            <a:srgbClr val="FFFFFF">
              <a:alpha val="90000"/>
            </a:srgbClr>
          </a:solidFill>
        </p:spPr>
      </p:sp>
      <p:sp>
        <p:nvSpPr>
          <p:cNvPr id="5" name="Object 4"/>
          <p:cNvSpPr/>
          <p:nvPr/>
        </p:nvSpPr>
        <p:spPr>
          <a:xfrm>
            <a:off x="2513971" y="2801859"/>
            <a:ext cx="7818070" cy="284688"/>
          </a:xfrm>
          <a:prstGeom prst="rect">
            <a:avLst/>
          </a:prstGeom>
          <a:noFill/>
        </p:spPr>
        <p:txBody>
          <a:bodyPr wrap="square" lIns="0" tIns="0" rIns="0" bIns="0" rtlCol="0" anchor="ctr"/>
          <a:lstStyle/>
          <a:p>
            <a:pPr algn="l">
              <a:spcAft>
                <a:spcPts val="600"/>
              </a:spcAft>
              <a:buNone/>
            </a:pPr>
            <a:r>
              <a:rPr lang="en-US" sz="2500" kern="0" spc="77" dirty="0">
                <a:solidFill>
                  <a:srgbClr val="FFFFFF">
                    <a:alpha val="90000"/>
                  </a:srgbClr>
                </a:solidFill>
                <a:latin typeface="Source Sans Pro" pitchFamily="34" charset="0"/>
                <a:ea typeface="Source Sans Pro" pitchFamily="34" charset="-122"/>
                <a:cs typeface="Source Sans Pro" pitchFamily="34" charset="-120"/>
              </a:rPr>
              <a:t>future work that we need to do:</a:t>
            </a:r>
            <a:endParaRPr lang="en-US" sz="2500" dirty="0"/>
          </a:p>
        </p:txBody>
      </p:sp>
      <p:sp>
        <p:nvSpPr>
          <p:cNvPr id="6" name="Object 5"/>
          <p:cNvSpPr/>
          <p:nvPr/>
        </p:nvSpPr>
        <p:spPr>
          <a:xfrm>
            <a:off x="2513971" y="3248432"/>
            <a:ext cx="7818070" cy="2148684"/>
          </a:xfrm>
          <a:prstGeom prst="rect">
            <a:avLst/>
          </a:prstGeom>
          <a:noFill/>
        </p:spPr>
        <p:txBody>
          <a:bodyPr wrap="square" lIns="0" tIns="0" rIns="0" bIns="0" rtlCol="0" anchor="ctr"/>
          <a:lstStyle/>
          <a:p>
            <a:pPr marL="242900" indent="-242900" algn="l">
              <a:spcAft>
                <a:spcPts val="600"/>
              </a:spcAft>
              <a:buSzPct val="100000"/>
              <a:buFont typeface="+mj-lt"/>
              <a:buAutoNum type="arabicPeriod"/>
            </a:pPr>
            <a:r>
              <a:rPr lang="en-US" sz="1600" kern="0" spc="38" dirty="0">
                <a:solidFill>
                  <a:srgbClr val="FFFFFF">
                    <a:alpha val="80000"/>
                  </a:srgbClr>
                </a:solidFill>
                <a:latin typeface="Source Sans Pro" pitchFamily="34" charset="0"/>
                <a:ea typeface="Source Sans Pro" pitchFamily="34" charset="-122"/>
                <a:cs typeface="Source Sans Pro" pitchFamily="34" charset="-120"/>
              </a:rPr>
              <a:t>Mobile application that will make it easy to communicate with all deaf people in the real world , easy to use software everywhere  and the won’t fell any differences between us and them they will use the application in they life.</a:t>
            </a:r>
          </a:p>
          <a:p>
            <a:pPr marL="242900" indent="-242900" algn="l">
              <a:spcAft>
                <a:spcPts val="600"/>
              </a:spcAft>
              <a:buSzPct val="100000"/>
              <a:buFont typeface="+mj-lt"/>
              <a:buAutoNum type="arabicPeriod"/>
            </a:pPr>
            <a:r>
              <a:rPr lang="en-US" sz="1600" kern="0" spc="38" dirty="0">
                <a:solidFill>
                  <a:srgbClr val="FFFFFF">
                    <a:alpha val="80000"/>
                  </a:srgbClr>
                </a:solidFill>
                <a:latin typeface="Source Sans Pro" pitchFamily="34" charset="0"/>
                <a:ea typeface="Source Sans Pro" pitchFamily="34" charset="-122"/>
                <a:cs typeface="Source Sans Pro" pitchFamily="34" charset="-120"/>
              </a:rPr>
              <a:t> Add learning sign language feature that will make the user to practice sign language every day with interesting exercises.</a:t>
            </a:r>
          </a:p>
          <a:p>
            <a:pPr marL="242900" indent="-242900" algn="l">
              <a:spcAft>
                <a:spcPts val="600"/>
              </a:spcAft>
              <a:buSzPct val="100000"/>
              <a:buFont typeface="+mj-lt"/>
              <a:buAutoNum type="arabicPeriod"/>
            </a:pPr>
            <a:r>
              <a:rPr lang="en-US" sz="1600" kern="0" spc="38" dirty="0">
                <a:solidFill>
                  <a:srgbClr val="FFFFFF">
                    <a:alpha val="80000"/>
                  </a:srgbClr>
                </a:solidFill>
                <a:latin typeface="Source Sans Pro" pitchFamily="34" charset="0"/>
                <a:ea typeface="Source Sans Pro" pitchFamily="34" charset="-122"/>
                <a:cs typeface="Source Sans Pro" pitchFamily="34" charset="-120"/>
              </a:rPr>
              <a:t>Make the application fully offline to make it easy to communicate any time anywhere.</a:t>
            </a:r>
          </a:p>
          <a:p>
            <a:pPr marL="242900" indent="-242900" algn="l">
              <a:spcAft>
                <a:spcPts val="600"/>
              </a:spcAft>
              <a:buSzPct val="100000"/>
              <a:buFont typeface="+mj-lt"/>
              <a:buAutoNum type="arabicPeriod"/>
            </a:pPr>
            <a:r>
              <a:rPr lang="en-US" sz="1600" kern="0" spc="38" dirty="0">
                <a:solidFill>
                  <a:srgbClr val="FFFFFF">
                    <a:alpha val="80000"/>
                  </a:srgbClr>
                </a:solidFill>
                <a:latin typeface="Source Sans Pro" pitchFamily="34" charset="0"/>
                <a:ea typeface="Source Sans Pro" pitchFamily="34" charset="-122"/>
                <a:cs typeface="Source Sans Pro" pitchFamily="34" charset="-120"/>
              </a:rPr>
              <a:t>Make deaf-blind communication that is really unacceptable in this time.</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name="Slide 30">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2099480" y="2669666"/>
            <a:ext cx="7989991" cy="1488385"/>
          </a:xfrm>
          <a:prstGeom prst="rect">
            <a:avLst/>
          </a:prstGeom>
          <a:noFill/>
        </p:spPr>
        <p:txBody>
          <a:bodyPr wrap="square" lIns="0" tIns="0" rIns="0" bIns="0" rtlCol="0" anchor="ctr"/>
          <a:lstStyle/>
          <a:p>
            <a:pPr algn="ctr">
              <a:spcAft>
                <a:spcPts val="600"/>
              </a:spcAft>
              <a:buNone/>
            </a:pPr>
            <a:r>
              <a:rPr lang="en-US" sz="16400" b="1" kern="0" spc="211" dirty="0">
                <a:solidFill>
                  <a:srgbClr val="FFFFFF">
                    <a:alpha val="90000"/>
                  </a:srgbClr>
                </a:solidFill>
                <a:latin typeface="Bebas Neue Bold" pitchFamily="34" charset="0"/>
                <a:ea typeface="Bebas Neue Bold" pitchFamily="34" charset="-122"/>
                <a:cs typeface="Bebas Neue Bold" pitchFamily="34" charset="-120"/>
              </a:rPr>
              <a:t>THANk you</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5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project overview</a:t>
            </a:r>
            <a:endParaRPr lang="en-US" dirty="0"/>
          </a:p>
        </p:txBody>
      </p:sp>
      <p:sp>
        <p:nvSpPr>
          <p:cNvPr id="4" name="Object 3"/>
          <p:cNvSpPr/>
          <p:nvPr/>
        </p:nvSpPr>
        <p:spPr>
          <a:xfrm>
            <a:off x="618968" y="1961660"/>
            <a:ext cx="9920199" cy="3523368"/>
          </a:xfrm>
          <a:prstGeom prst="rect">
            <a:avLst/>
          </a:prstGeom>
          <a:noFill/>
        </p:spPr>
        <p:txBody>
          <a:bodyPr wrap="square" lIns="0" tIns="0" rIns="0" bIns="0" rtlCol="0" anchor="ctr"/>
          <a:lstStyle/>
          <a:p>
            <a:pPr marL="242900" indent="-242900" algn="just">
              <a:lnSpc>
                <a:spcPts val="2660"/>
              </a:lnSpc>
              <a:buSzPct val="100000"/>
              <a:buChar char="•"/>
            </a:pPr>
            <a:r>
              <a:rPr lang="en-US" sz="1900" kern="0" spc="0" dirty="0">
                <a:solidFill>
                  <a:srgbClr val="FFFFFF">
                    <a:alpha val="90000"/>
                  </a:srgbClr>
                </a:solidFill>
                <a:latin typeface="Source Sans Pro" pitchFamily="34" charset="0"/>
                <a:ea typeface="Source Sans Pro" pitchFamily="34" charset="-122"/>
                <a:cs typeface="Source Sans Pro" pitchFamily="34" charset="-120"/>
              </a:rPr>
              <a:t>Sign language conversation (SLC) project is to help deaf people to communicate with anyone.</a:t>
            </a:r>
          </a:p>
          <a:p>
            <a:pPr marL="242900" indent="-242900" algn="just">
              <a:lnSpc>
                <a:spcPts val="2660"/>
              </a:lnSpc>
              <a:buSzPct val="100000"/>
              <a:buChar char="•"/>
            </a:pPr>
            <a:r>
              <a:rPr lang="en-US" sz="1900" kern="0" spc="0" dirty="0">
                <a:solidFill>
                  <a:srgbClr val="FFFFFF">
                    <a:alpha val="90000"/>
                  </a:srgbClr>
                </a:solidFill>
                <a:latin typeface="Source Sans Pro" pitchFamily="34" charset="0"/>
                <a:ea typeface="Source Sans Pro" pitchFamily="34" charset="-122"/>
                <a:cs typeface="Source Sans Pro" pitchFamily="34" charset="-120"/>
              </a:rPr>
              <a:t>It will be easy to communicate by translating sign language and vise versa.</a:t>
            </a:r>
          </a:p>
          <a:p>
            <a:pPr marL="242900" indent="-242900" algn="just">
              <a:lnSpc>
                <a:spcPts val="2660"/>
              </a:lnSpc>
              <a:buSzPct val="100000"/>
              <a:buChar char="•"/>
            </a:pPr>
            <a:r>
              <a:rPr lang="en-US" sz="1900" kern="0" spc="0" dirty="0">
                <a:solidFill>
                  <a:srgbClr val="FFFFFF">
                    <a:alpha val="90000"/>
                  </a:srgbClr>
                </a:solidFill>
                <a:latin typeface="Source Sans Pro" pitchFamily="34" charset="0"/>
                <a:ea typeface="Source Sans Pro" pitchFamily="34" charset="-122"/>
                <a:cs typeface="Source Sans Pro" pitchFamily="34" charset="-120"/>
              </a:rPr>
              <a:t>We aim in  this project to translate sign language into voice record and translate voice into a stream of alphabet Arabic sign language.</a:t>
            </a:r>
          </a:p>
          <a:p>
            <a:pPr marL="242900" indent="-242900" algn="just">
              <a:lnSpc>
                <a:spcPts val="2660"/>
              </a:lnSpc>
              <a:buSzPct val="100000"/>
              <a:buChar char="•"/>
            </a:pPr>
            <a:r>
              <a:rPr lang="en-US" sz="1900" kern="0" spc="0" dirty="0">
                <a:solidFill>
                  <a:srgbClr val="FFFFFF">
                    <a:alpha val="90000"/>
                  </a:srgbClr>
                </a:solidFill>
                <a:latin typeface="Source Sans Pro" pitchFamily="34" charset="0"/>
                <a:ea typeface="Source Sans Pro" pitchFamily="34" charset="-122"/>
                <a:cs typeface="Source Sans Pro" pitchFamily="34" charset="-120"/>
              </a:rPr>
              <a:t>So, The project is desktop application that based on python "Tkinter" that can translate sign language to voice and vise versa by using the power of computer vision and machine learning to recognize hand gestures and translate it and we use blender to make hand animations. finally, we make a full pair-to-pair communication.</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5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why this project?</a:t>
            </a:r>
            <a:endParaRPr lang="en-US" dirty="0"/>
          </a:p>
        </p:txBody>
      </p:sp>
      <p:sp>
        <p:nvSpPr>
          <p:cNvPr id="4" name="Object 3"/>
          <p:cNvSpPr/>
          <p:nvPr/>
        </p:nvSpPr>
        <p:spPr>
          <a:xfrm>
            <a:off x="618968" y="1961660"/>
            <a:ext cx="10617783" cy="3475755"/>
          </a:xfrm>
          <a:prstGeom prst="rect">
            <a:avLst/>
          </a:prstGeom>
          <a:noFill/>
        </p:spPr>
        <p:txBody>
          <a:bodyPr wrap="square" lIns="0" tIns="0" rIns="0" bIns="0" rtlCol="0" anchor="ctr"/>
          <a:lstStyle/>
          <a:p>
            <a:pPr marL="242900" indent="-242900" algn="just">
              <a:lnSpc>
                <a:spcPts val="2660"/>
              </a:lnSpc>
              <a:buSzPct val="100000"/>
              <a:buChar char="•"/>
            </a:pPr>
            <a:r>
              <a:rPr lang="en-US" sz="1900" kern="0" spc="0" dirty="0">
                <a:solidFill>
                  <a:srgbClr val="FFFFFF">
                    <a:alpha val="90000"/>
                  </a:srgbClr>
                </a:solidFill>
                <a:latin typeface="Source Sans Pro" pitchFamily="34" charset="0"/>
                <a:ea typeface="Source Sans Pro" pitchFamily="34" charset="-122"/>
                <a:cs typeface="Source Sans Pro" pitchFamily="34" charset="-120"/>
              </a:rPr>
              <a:t>deaf people face a lot of challenges such as they can’t communicate </a:t>
            </a:r>
            <a:r>
              <a:rPr lang="en-US" sz="1900" kern="0" dirty="0">
                <a:solidFill>
                  <a:srgbClr val="FFFFFF">
                    <a:alpha val="90000"/>
                  </a:srgbClr>
                </a:solidFill>
                <a:latin typeface="Source Sans Pro" pitchFamily="34" charset="0"/>
                <a:ea typeface="Source Sans Pro" pitchFamily="34" charset="-122"/>
                <a:cs typeface="Source Sans Pro" pitchFamily="34" charset="-120"/>
              </a:rPr>
              <a:t>in any place that provide </a:t>
            </a:r>
            <a:r>
              <a:rPr lang="en-US" sz="1900" kern="0" dirty="0" err="1">
                <a:solidFill>
                  <a:srgbClr val="FFFFFF">
                    <a:alpha val="90000"/>
                  </a:srgbClr>
                </a:solidFill>
                <a:latin typeface="Source Sans Pro" pitchFamily="34" charset="0"/>
                <a:ea typeface="Source Sans Pro" pitchFamily="34" charset="-122"/>
                <a:cs typeface="Source Sans Pro" pitchFamily="34" charset="-120"/>
              </a:rPr>
              <a:t>survice</a:t>
            </a:r>
            <a:r>
              <a:rPr lang="en-US" sz="1900" kern="0" dirty="0">
                <a:solidFill>
                  <a:srgbClr val="FFFFFF">
                    <a:alpha val="90000"/>
                  </a:srgbClr>
                </a:solidFill>
                <a:latin typeface="Source Sans Pro" pitchFamily="34" charset="0"/>
                <a:ea typeface="Source Sans Pro" pitchFamily="34" charset="-122"/>
                <a:cs typeface="Source Sans Pro" pitchFamily="34" charset="-120"/>
              </a:rPr>
              <a:t> such as restaurant or bank.</a:t>
            </a:r>
            <a:endParaRPr lang="en-US" sz="1900" kern="0" spc="0" dirty="0">
              <a:solidFill>
                <a:srgbClr val="FFFFFF">
                  <a:alpha val="90000"/>
                </a:srgbClr>
              </a:solidFill>
              <a:latin typeface="Source Sans Pro" pitchFamily="34" charset="0"/>
              <a:ea typeface="Source Sans Pro" pitchFamily="34" charset="-122"/>
              <a:cs typeface="Source Sans Pro" pitchFamily="34" charset="-120"/>
            </a:endParaRPr>
          </a:p>
          <a:p>
            <a:pPr marL="242900" indent="-242900" algn="just">
              <a:lnSpc>
                <a:spcPts val="2660"/>
              </a:lnSpc>
              <a:buSzPct val="100000"/>
              <a:buChar char="•"/>
            </a:pPr>
            <a:r>
              <a:rPr lang="en-US" sz="1900" kern="0" spc="0" dirty="0">
                <a:solidFill>
                  <a:srgbClr val="FFFFFF">
                    <a:alpha val="90000"/>
                  </a:srgbClr>
                </a:solidFill>
                <a:latin typeface="Source Sans Pro" pitchFamily="34" charset="0"/>
                <a:ea typeface="Source Sans Pro" pitchFamily="34" charset="-122"/>
                <a:cs typeface="Source Sans Pro" pitchFamily="34" charset="-120"/>
              </a:rPr>
              <a:t>We found that is very hard to communicate with deaf people and we should learn sign language to communicate with them.</a:t>
            </a:r>
          </a:p>
          <a:p>
            <a:pPr marL="242900" indent="-242900" algn="just">
              <a:lnSpc>
                <a:spcPts val="2660"/>
              </a:lnSpc>
              <a:buSzPct val="100000"/>
              <a:buChar char="•"/>
            </a:pPr>
            <a:r>
              <a:rPr lang="en-US" sz="1900" kern="0" spc="0" dirty="0">
                <a:solidFill>
                  <a:srgbClr val="FFFFFF">
                    <a:alpha val="90000"/>
                  </a:srgbClr>
                </a:solidFill>
                <a:latin typeface="Source Sans Pro" pitchFamily="34" charset="0"/>
                <a:ea typeface="Source Sans Pro" pitchFamily="34" charset="-122"/>
                <a:cs typeface="Source Sans Pro" pitchFamily="34" charset="-120"/>
              </a:rPr>
              <a:t>And it is not easy to learn sign language and this will take a lot of time.</a:t>
            </a:r>
          </a:p>
          <a:p>
            <a:pPr marL="242900" indent="-242900" algn="just">
              <a:lnSpc>
                <a:spcPts val="2660"/>
              </a:lnSpc>
              <a:buSzPct val="100000"/>
              <a:buChar char="•"/>
            </a:pPr>
            <a:r>
              <a:rPr lang="en-US" sz="1900" kern="0" spc="0" dirty="0">
                <a:solidFill>
                  <a:srgbClr val="FFFFFF">
                    <a:alpha val="90000"/>
                  </a:srgbClr>
                </a:solidFill>
                <a:latin typeface="Source Sans Pro" pitchFamily="34" charset="0"/>
                <a:ea typeface="Source Sans Pro" pitchFamily="34" charset="-122"/>
                <a:cs typeface="Source Sans Pro" pitchFamily="34" charset="-120"/>
              </a:rPr>
              <a:t>Deaf people is around us they are a lot and  they suffer.</a:t>
            </a:r>
          </a:p>
          <a:p>
            <a:pPr marL="242900" indent="-242900" algn="just">
              <a:lnSpc>
                <a:spcPts val="2660"/>
              </a:lnSpc>
              <a:buSzPct val="100000"/>
              <a:buChar char="•"/>
            </a:pPr>
            <a:r>
              <a:rPr lang="en-US" sz="1900" kern="0" spc="0" dirty="0">
                <a:solidFill>
                  <a:srgbClr val="FFFFFF">
                    <a:alpha val="90000"/>
                  </a:srgbClr>
                </a:solidFill>
                <a:latin typeface="Source Sans Pro" pitchFamily="34" charset="0"/>
                <a:ea typeface="Source Sans Pro" pitchFamily="34" charset="-122"/>
                <a:cs typeface="Source Sans Pro" pitchFamily="34" charset="-120"/>
              </a:rPr>
              <a:t>So, we try to help them to live a better life and to interact with all surrounding.</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3F7F1"/>
        </a:solidFill>
        <a:effectLst/>
      </p:bgPr>
    </p:bg>
    <p:spTree>
      <p:nvGrpSpPr>
        <p:cNvPr id="1" name=""/>
        <p:cNvGrpSpPr/>
        <p:nvPr/>
      </p:nvGrpSpPr>
      <p:grpSpPr>
        <a:xfrm>
          <a:off x="0" y="0"/>
          <a:ext cx="0" cy="0"/>
          <a:chOff x="0" y="0"/>
          <a:chExt cx="0" cy="0"/>
        </a:xfrm>
      </p:grpSpPr>
      <p:sp>
        <p:nvSpPr>
          <p:cNvPr id="2" name="Object 1"/>
          <p:cNvSpPr/>
          <p:nvPr/>
        </p:nvSpPr>
        <p:spPr>
          <a:xfrm>
            <a:off x="0" y="0"/>
            <a:ext cx="12188950" cy="1372209"/>
          </a:xfrm>
          <a:prstGeom prst="rect">
            <a:avLst/>
          </a:prstGeom>
          <a:solidFill>
            <a:srgbClr val="1D3557"/>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FFFFFF">
                    <a:alpha val="90000"/>
                  </a:srgbClr>
                </a:solidFill>
                <a:latin typeface="Bebas Neue Bold" pitchFamily="34" charset="0"/>
                <a:ea typeface="Bebas Neue Bold" pitchFamily="34" charset="-122"/>
                <a:cs typeface="Bebas Neue Bold" pitchFamily="34" charset="-120"/>
              </a:rPr>
              <a:t>How many they are?</a:t>
            </a:r>
            <a:endParaRPr lang="en-US" dirty="0"/>
          </a:p>
        </p:txBody>
      </p:sp>
      <p:sp>
        <p:nvSpPr>
          <p:cNvPr id="4" name="Object 3"/>
          <p:cNvSpPr/>
          <p:nvPr/>
        </p:nvSpPr>
        <p:spPr>
          <a:xfrm>
            <a:off x="0" y="1371921"/>
            <a:ext cx="4082029" cy="5494551"/>
          </a:xfrm>
          <a:prstGeom prst="rect">
            <a:avLst/>
          </a:prstGeom>
          <a:solidFill>
            <a:srgbClr val="466AAD"/>
          </a:solidFill>
        </p:spPr>
      </p:sp>
      <p:sp>
        <p:nvSpPr>
          <p:cNvPr id="5" name="Object 4"/>
          <p:cNvSpPr/>
          <p:nvPr/>
        </p:nvSpPr>
        <p:spPr>
          <a:xfrm>
            <a:off x="767421" y="2914225"/>
            <a:ext cx="2547186" cy="1381608"/>
          </a:xfrm>
          <a:prstGeom prst="rect">
            <a:avLst/>
          </a:prstGeom>
          <a:noFill/>
        </p:spPr>
        <p:txBody>
          <a:bodyPr wrap="square" lIns="0" tIns="0" rIns="0" bIns="0" rtlCol="0" anchor="ctr"/>
          <a:lstStyle/>
          <a:p>
            <a:pPr algn="ctr">
              <a:spcAft>
                <a:spcPts val="600"/>
              </a:spcAft>
              <a:buNone/>
            </a:pPr>
            <a:r>
              <a:rPr lang="en-US" sz="14000" b="1" kern="0" spc="182" dirty="0">
                <a:solidFill>
                  <a:srgbClr val="FFFFFF">
                    <a:alpha val="90000"/>
                  </a:srgbClr>
                </a:solidFill>
                <a:latin typeface="Bebas Neue Bold" pitchFamily="34" charset="0"/>
                <a:ea typeface="Bebas Neue Bold" pitchFamily="34" charset="-122"/>
                <a:cs typeface="Bebas Neue Bold" pitchFamily="34" charset="-120"/>
              </a:rPr>
              <a:t>1.5</a:t>
            </a:r>
            <a:endParaRPr lang="en-US" dirty="0"/>
          </a:p>
        </p:txBody>
      </p:sp>
      <p:sp>
        <p:nvSpPr>
          <p:cNvPr id="6" name="Object 5"/>
          <p:cNvSpPr/>
          <p:nvPr/>
        </p:nvSpPr>
        <p:spPr>
          <a:xfrm>
            <a:off x="953098" y="4608143"/>
            <a:ext cx="2175833" cy="488541"/>
          </a:xfrm>
          <a:prstGeom prst="rect">
            <a:avLst/>
          </a:prstGeom>
          <a:noFill/>
        </p:spPr>
        <p:txBody>
          <a:bodyPr wrap="square" lIns="0" tIns="0" rIns="0" bIns="0" rtlCol="0" anchor="ctr"/>
          <a:lstStyle/>
          <a:p>
            <a:pPr algn="ctr">
              <a:spcAft>
                <a:spcPts val="600"/>
              </a:spcAft>
              <a:buNone/>
            </a:pPr>
            <a:r>
              <a:rPr lang="en-US" sz="4700" b="1" kern="0" spc="57" dirty="0">
                <a:solidFill>
                  <a:srgbClr val="FFFFFF">
                    <a:alpha val="90000"/>
                  </a:srgbClr>
                </a:solidFill>
                <a:latin typeface="Bebas Neue Bold" pitchFamily="34" charset="0"/>
                <a:ea typeface="Bebas Neue Bold" pitchFamily="34" charset="-122"/>
                <a:cs typeface="Bebas Neue Bold" pitchFamily="34" charset="-120"/>
              </a:rPr>
              <a:t>billion</a:t>
            </a:r>
            <a:endParaRPr lang="en-US" dirty="0"/>
          </a:p>
        </p:txBody>
      </p:sp>
      <p:sp>
        <p:nvSpPr>
          <p:cNvPr id="7" name="Object 6"/>
          <p:cNvSpPr/>
          <p:nvPr/>
        </p:nvSpPr>
        <p:spPr>
          <a:xfrm>
            <a:off x="182323" y="5323149"/>
            <a:ext cx="3717383" cy="374054"/>
          </a:xfrm>
          <a:prstGeom prst="rect">
            <a:avLst/>
          </a:prstGeom>
          <a:noFill/>
        </p:spPr>
        <p:txBody>
          <a:bodyPr wrap="square" lIns="0" tIns="0" rIns="0" bIns="0" rtlCol="0" anchor="ctr"/>
          <a:lstStyle/>
          <a:p>
            <a:pPr algn="ctr">
              <a:spcAft>
                <a:spcPts val="600"/>
              </a:spcAft>
              <a:buNone/>
            </a:pPr>
            <a:r>
              <a:rPr lang="en-US" sz="1400" b="1" kern="0" spc="38" dirty="0">
                <a:solidFill>
                  <a:srgbClr val="FFFFFF">
                    <a:alpha val="80000"/>
                  </a:srgbClr>
                </a:solidFill>
                <a:latin typeface="Source Sans Pro" pitchFamily="34" charset="0"/>
                <a:ea typeface="Source Sans Pro" pitchFamily="34" charset="-122"/>
                <a:cs typeface="Source Sans Pro" pitchFamily="34" charset="-120"/>
              </a:rPr>
              <a:t>PEOPLE REQUIRE REHABILITATION TO</a:t>
            </a:r>
            <a:br>
              <a:rPr lang="en-US" sz="1400" b="1" kern="0" spc="38" dirty="0">
                <a:solidFill>
                  <a:srgbClr val="FFFFFF">
                    <a:alpha val="80000"/>
                  </a:srgbClr>
                </a:solidFill>
                <a:latin typeface="Source Sans Pro" pitchFamily="34" charset="0"/>
                <a:ea typeface="Source Sans Pro" pitchFamily="34" charset="-122"/>
                <a:cs typeface="Source Sans Pro" pitchFamily="34" charset="-120"/>
              </a:rPr>
            </a:br>
            <a:r>
              <a:rPr lang="en-US" sz="1400" b="1" kern="0" spc="38" dirty="0">
                <a:solidFill>
                  <a:srgbClr val="FFFFFF">
                    <a:alpha val="80000"/>
                  </a:srgbClr>
                </a:solidFill>
                <a:latin typeface="Source Sans Pro" pitchFamily="34" charset="0"/>
                <a:ea typeface="Source Sans Pro" pitchFamily="34" charset="-122"/>
                <a:cs typeface="Source Sans Pro" pitchFamily="34" charset="-120"/>
              </a:rPr>
              <a:t>ADDRESS THEIR HEARING LOSS.</a:t>
            </a:r>
            <a:endParaRPr lang="en-US" dirty="0"/>
          </a:p>
        </p:txBody>
      </p:sp>
      <p:sp>
        <p:nvSpPr>
          <p:cNvPr id="8" name="Object 7"/>
          <p:cNvSpPr/>
          <p:nvPr/>
        </p:nvSpPr>
        <p:spPr>
          <a:xfrm>
            <a:off x="4062984" y="1371922"/>
            <a:ext cx="4082029" cy="5494551"/>
          </a:xfrm>
          <a:prstGeom prst="rect">
            <a:avLst/>
          </a:prstGeom>
          <a:solidFill>
            <a:srgbClr val="1D3557"/>
          </a:solidFill>
        </p:spPr>
      </p:sp>
      <p:sp>
        <p:nvSpPr>
          <p:cNvPr id="9" name="Object 8"/>
          <p:cNvSpPr/>
          <p:nvPr/>
        </p:nvSpPr>
        <p:spPr>
          <a:xfrm>
            <a:off x="5003984" y="2907077"/>
            <a:ext cx="2200030" cy="1388756"/>
          </a:xfrm>
          <a:prstGeom prst="rect">
            <a:avLst/>
          </a:prstGeom>
          <a:noFill/>
        </p:spPr>
        <p:txBody>
          <a:bodyPr wrap="square" lIns="0" tIns="0" rIns="0" bIns="0" rtlCol="0" anchor="ctr"/>
          <a:lstStyle/>
          <a:p>
            <a:pPr algn="ctr">
              <a:spcAft>
                <a:spcPts val="600"/>
              </a:spcAft>
              <a:buNone/>
            </a:pPr>
            <a:r>
              <a:rPr lang="en-US" sz="14000" b="1" kern="0" spc="182" dirty="0">
                <a:solidFill>
                  <a:srgbClr val="FFFFFF">
                    <a:alpha val="90000"/>
                  </a:srgbClr>
                </a:solidFill>
                <a:latin typeface="Bebas Neue Bold" pitchFamily="34" charset="0"/>
                <a:ea typeface="Bebas Neue Bold" pitchFamily="34" charset="-122"/>
              </a:rPr>
              <a:t>5</a:t>
            </a:r>
            <a:endParaRPr lang="en-US" dirty="0"/>
          </a:p>
        </p:txBody>
      </p:sp>
      <p:sp>
        <p:nvSpPr>
          <p:cNvPr id="10" name="Object 9"/>
          <p:cNvSpPr/>
          <p:nvPr/>
        </p:nvSpPr>
        <p:spPr>
          <a:xfrm>
            <a:off x="4975587" y="4605615"/>
            <a:ext cx="2256823" cy="491069"/>
          </a:xfrm>
          <a:prstGeom prst="rect">
            <a:avLst/>
          </a:prstGeom>
          <a:noFill/>
        </p:spPr>
        <p:txBody>
          <a:bodyPr wrap="square" lIns="0" tIns="0" rIns="0" bIns="0" rtlCol="0" anchor="ctr"/>
          <a:lstStyle/>
          <a:p>
            <a:pPr algn="ctr">
              <a:spcAft>
                <a:spcPts val="600"/>
              </a:spcAft>
              <a:buNone/>
            </a:pPr>
            <a:r>
              <a:rPr lang="en-US" sz="4700" b="1" kern="0" spc="57" dirty="0">
                <a:solidFill>
                  <a:srgbClr val="FFFFFF">
                    <a:alpha val="90000"/>
                  </a:srgbClr>
                </a:solidFill>
                <a:latin typeface="Bebas Neue Bold" pitchFamily="34" charset="0"/>
                <a:ea typeface="Bebas Neue Bold" pitchFamily="34" charset="-122"/>
                <a:cs typeface="Bebas Neue Bold" pitchFamily="34" charset="-120"/>
              </a:rPr>
              <a:t>Million</a:t>
            </a:r>
            <a:endParaRPr lang="en-US" dirty="0"/>
          </a:p>
        </p:txBody>
      </p:sp>
      <p:sp>
        <p:nvSpPr>
          <p:cNvPr id="11" name="Object 10"/>
          <p:cNvSpPr/>
          <p:nvPr/>
        </p:nvSpPr>
        <p:spPr>
          <a:xfrm>
            <a:off x="4139635" y="5353795"/>
            <a:ext cx="3928728" cy="343408"/>
          </a:xfrm>
          <a:prstGeom prst="rect">
            <a:avLst/>
          </a:prstGeom>
          <a:noFill/>
        </p:spPr>
        <p:txBody>
          <a:bodyPr wrap="square" lIns="0" tIns="0" rIns="0" bIns="0" rtlCol="0" anchor="ctr"/>
          <a:lstStyle/>
          <a:p>
            <a:pPr algn="ctr">
              <a:spcAft>
                <a:spcPts val="600"/>
              </a:spcAft>
              <a:buNone/>
            </a:pPr>
            <a:r>
              <a:rPr lang="en-US" sz="1400" b="1" kern="0" spc="38" dirty="0">
                <a:solidFill>
                  <a:srgbClr val="FFFFFF">
                    <a:alpha val="80000"/>
                  </a:srgbClr>
                </a:solidFill>
                <a:latin typeface="Source Sans Pro" pitchFamily="34" charset="0"/>
                <a:ea typeface="Source Sans Pro" pitchFamily="34" charset="-122"/>
                <a:cs typeface="Source Sans Pro" pitchFamily="34" charset="-120"/>
              </a:rPr>
              <a:t>OF EGYPT’S 100 MILLION RESIDENTS ARE</a:t>
            </a:r>
            <a:br>
              <a:rPr lang="en-US" sz="1400" b="1" kern="0" spc="38" dirty="0">
                <a:solidFill>
                  <a:srgbClr val="FFFFFF">
                    <a:alpha val="80000"/>
                  </a:srgbClr>
                </a:solidFill>
                <a:latin typeface="Source Sans Pro" pitchFamily="34" charset="0"/>
                <a:ea typeface="Source Sans Pro" pitchFamily="34" charset="-122"/>
                <a:cs typeface="Source Sans Pro" pitchFamily="34" charset="-120"/>
              </a:rPr>
            </a:br>
            <a:r>
              <a:rPr lang="en-US" sz="1400" b="1" kern="0" spc="38" dirty="0">
                <a:solidFill>
                  <a:srgbClr val="FFFFFF">
                    <a:alpha val="80000"/>
                  </a:srgbClr>
                </a:solidFill>
                <a:latin typeface="Source Sans Pro" pitchFamily="34" charset="0"/>
                <a:ea typeface="Source Sans Pro" pitchFamily="34" charset="-122"/>
                <a:cs typeface="Source Sans Pro" pitchFamily="34" charset="-120"/>
              </a:rPr>
              <a:t>DEAF.</a:t>
            </a:r>
            <a:endParaRPr lang="en-US" dirty="0"/>
          </a:p>
        </p:txBody>
      </p:sp>
      <p:sp>
        <p:nvSpPr>
          <p:cNvPr id="12" name="Object 11"/>
          <p:cNvSpPr/>
          <p:nvPr/>
        </p:nvSpPr>
        <p:spPr>
          <a:xfrm>
            <a:off x="8125968" y="1371921"/>
            <a:ext cx="4082029" cy="5494551"/>
          </a:xfrm>
          <a:prstGeom prst="rect">
            <a:avLst/>
          </a:prstGeom>
          <a:solidFill>
            <a:srgbClr val="466AAD"/>
          </a:solidFill>
        </p:spPr>
      </p:sp>
      <p:sp>
        <p:nvSpPr>
          <p:cNvPr id="13" name="Object 12"/>
          <p:cNvSpPr/>
          <p:nvPr/>
        </p:nvSpPr>
        <p:spPr>
          <a:xfrm>
            <a:off x="8707413" y="2914225"/>
            <a:ext cx="2919140" cy="1381608"/>
          </a:xfrm>
          <a:prstGeom prst="rect">
            <a:avLst/>
          </a:prstGeom>
          <a:noFill/>
        </p:spPr>
        <p:txBody>
          <a:bodyPr wrap="square" lIns="0" tIns="0" rIns="0" bIns="0" rtlCol="0" anchor="ctr"/>
          <a:lstStyle/>
          <a:p>
            <a:pPr algn="ctr">
              <a:spcAft>
                <a:spcPts val="600"/>
              </a:spcAft>
              <a:buNone/>
            </a:pPr>
            <a:r>
              <a:rPr lang="en-US" sz="14000" b="1" kern="0" spc="182" dirty="0">
                <a:solidFill>
                  <a:srgbClr val="FFFFFF">
                    <a:alpha val="90000"/>
                  </a:srgbClr>
                </a:solidFill>
                <a:latin typeface="Bebas Neue Bold" pitchFamily="34" charset="0"/>
                <a:ea typeface="Bebas Neue Bold" pitchFamily="34" charset="-122"/>
                <a:cs typeface="Bebas Neue Bold" pitchFamily="34" charset="-120"/>
              </a:rPr>
              <a:t>700</a:t>
            </a:r>
            <a:endParaRPr lang="en-US" dirty="0"/>
          </a:p>
        </p:txBody>
      </p:sp>
      <p:sp>
        <p:nvSpPr>
          <p:cNvPr id="14" name="Object 13"/>
          <p:cNvSpPr/>
          <p:nvPr/>
        </p:nvSpPr>
        <p:spPr>
          <a:xfrm>
            <a:off x="9038571" y="4608143"/>
            <a:ext cx="2256823" cy="488541"/>
          </a:xfrm>
          <a:prstGeom prst="rect">
            <a:avLst/>
          </a:prstGeom>
          <a:noFill/>
        </p:spPr>
        <p:txBody>
          <a:bodyPr wrap="square" lIns="0" tIns="0" rIns="0" bIns="0" rtlCol="0" anchor="ctr"/>
          <a:lstStyle/>
          <a:p>
            <a:pPr algn="ctr">
              <a:spcAft>
                <a:spcPts val="600"/>
              </a:spcAft>
              <a:buNone/>
            </a:pPr>
            <a:r>
              <a:rPr lang="en-US" sz="4700" b="1" kern="0" spc="57" dirty="0">
                <a:solidFill>
                  <a:srgbClr val="FFFFFF">
                    <a:alpha val="90000"/>
                  </a:srgbClr>
                </a:solidFill>
                <a:latin typeface="Bebas Neue Bold" pitchFamily="34" charset="0"/>
                <a:ea typeface="Bebas Neue Bold" pitchFamily="34" charset="-122"/>
                <a:cs typeface="Bebas Neue Bold" pitchFamily="34" charset="-120"/>
              </a:rPr>
              <a:t>million</a:t>
            </a:r>
            <a:endParaRPr lang="en-US" dirty="0"/>
          </a:p>
        </p:txBody>
      </p:sp>
      <p:sp>
        <p:nvSpPr>
          <p:cNvPr id="15" name="Object 14"/>
          <p:cNvSpPr/>
          <p:nvPr/>
        </p:nvSpPr>
        <p:spPr>
          <a:xfrm>
            <a:off x="8199019" y="5323149"/>
            <a:ext cx="3935927" cy="374054"/>
          </a:xfrm>
          <a:prstGeom prst="rect">
            <a:avLst/>
          </a:prstGeom>
          <a:noFill/>
        </p:spPr>
        <p:txBody>
          <a:bodyPr wrap="square" lIns="0" tIns="0" rIns="0" bIns="0" rtlCol="0" anchor="ctr"/>
          <a:lstStyle/>
          <a:p>
            <a:pPr algn="ctr">
              <a:spcAft>
                <a:spcPts val="600"/>
              </a:spcAft>
              <a:buNone/>
            </a:pPr>
            <a:r>
              <a:rPr lang="en-US" sz="1400" b="1" kern="0" spc="38" dirty="0">
                <a:solidFill>
                  <a:srgbClr val="FFFFFF">
                    <a:alpha val="80000"/>
                  </a:srgbClr>
                </a:solidFill>
                <a:latin typeface="Source Sans Pro" pitchFamily="34" charset="0"/>
                <a:ea typeface="Source Sans Pro" pitchFamily="34" charset="-122"/>
                <a:cs typeface="Source Sans Pro" pitchFamily="34" charset="-120"/>
              </a:rPr>
              <a:t>PEOPLE IS ESTIMATED TO HAVE HEARING</a:t>
            </a:r>
            <a:br>
              <a:rPr lang="en-US" sz="1400" b="1" kern="0" spc="38" dirty="0">
                <a:solidFill>
                  <a:srgbClr val="FFFFFF">
                    <a:alpha val="80000"/>
                  </a:srgbClr>
                </a:solidFill>
                <a:latin typeface="Source Sans Pro" pitchFamily="34" charset="0"/>
                <a:ea typeface="Source Sans Pro" pitchFamily="34" charset="-122"/>
                <a:cs typeface="Source Sans Pro" pitchFamily="34" charset="-120"/>
              </a:rPr>
            </a:br>
            <a:r>
              <a:rPr lang="en-US" sz="1400" b="1" kern="0" spc="38" dirty="0">
                <a:solidFill>
                  <a:srgbClr val="FFFFFF">
                    <a:alpha val="80000"/>
                  </a:srgbClr>
                </a:solidFill>
                <a:latin typeface="Source Sans Pro" pitchFamily="34" charset="0"/>
                <a:ea typeface="Source Sans Pro" pitchFamily="34" charset="-122"/>
                <a:cs typeface="Source Sans Pro" pitchFamily="34" charset="-120"/>
              </a:rPr>
              <a:t>LOSS BY 2050</a:t>
            </a:r>
            <a:endParaRPr lang="en-US" dirty="0"/>
          </a:p>
        </p:txBody>
      </p:sp>
      <p:sp>
        <p:nvSpPr>
          <p:cNvPr id="16" name="Object 10">
            <a:extLst>
              <a:ext uri="{FF2B5EF4-FFF2-40B4-BE49-F238E27FC236}">
                <a16:creationId xmlns:a16="http://schemas.microsoft.com/office/drawing/2014/main" id="{B443CBE6-3219-B8C1-DE91-B55DC501765B}"/>
              </a:ext>
            </a:extLst>
          </p:cNvPr>
          <p:cNvSpPr/>
          <p:nvPr/>
        </p:nvSpPr>
        <p:spPr>
          <a:xfrm>
            <a:off x="4130112" y="2399700"/>
            <a:ext cx="3928728" cy="375989"/>
          </a:xfrm>
          <a:prstGeom prst="rect">
            <a:avLst/>
          </a:prstGeom>
          <a:noFill/>
        </p:spPr>
        <p:txBody>
          <a:bodyPr wrap="square" lIns="0" tIns="0" rIns="0" bIns="0" rtlCol="0" anchor="ctr"/>
          <a:lstStyle/>
          <a:p>
            <a:pPr algn="ctr">
              <a:spcAft>
                <a:spcPts val="600"/>
              </a:spcAft>
              <a:buNone/>
            </a:pPr>
            <a:r>
              <a:rPr lang="en-US" sz="1400" b="1" kern="0" spc="38" dirty="0">
                <a:solidFill>
                  <a:srgbClr val="FFFFFF">
                    <a:alpha val="80000"/>
                  </a:srgbClr>
                </a:solidFill>
                <a:latin typeface="Source Sans Pro" pitchFamily="34" charset="0"/>
                <a:ea typeface="Source Sans Pro" pitchFamily="34" charset="-122"/>
                <a:cs typeface="Source Sans Pro" pitchFamily="34" charset="-120"/>
              </a:rPr>
              <a:t>Nearly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3" grpId="0"/>
      <p:bldP spid="1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0"/>
            <a:ext cx="1218895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project objective</a:t>
            </a:r>
            <a:endParaRPr lang="en-US" dirty="0"/>
          </a:p>
        </p:txBody>
      </p:sp>
      <p:sp>
        <p:nvSpPr>
          <p:cNvPr id="4" name="Object 3"/>
          <p:cNvSpPr/>
          <p:nvPr/>
        </p:nvSpPr>
        <p:spPr>
          <a:xfrm>
            <a:off x="7558049" y="1848340"/>
            <a:ext cx="4154772" cy="2218294"/>
          </a:xfrm>
          <a:prstGeom prst="rect">
            <a:avLst/>
          </a:prstGeom>
          <a:solidFill>
            <a:srgbClr val="F3F7F1"/>
          </a:solidFill>
        </p:spPr>
      </p:sp>
      <p:pic>
        <p:nvPicPr>
          <p:cNvPr id="5" name="Object 4" descr="preencoded.png"/>
          <p:cNvPicPr>
            <a:picLocks noChangeAspect="1"/>
          </p:cNvPicPr>
          <p:nvPr/>
        </p:nvPicPr>
        <p:blipFill>
          <a:blip r:embed="rId3"/>
          <a:srcRect b="12725"/>
          <a:stretch/>
        </p:blipFill>
        <p:spPr>
          <a:xfrm>
            <a:off x="7558049" y="1848340"/>
            <a:ext cx="4154772" cy="2218294"/>
          </a:xfrm>
          <a:prstGeom prst="rect">
            <a:avLst/>
          </a:prstGeom>
        </p:spPr>
      </p:pic>
      <p:sp>
        <p:nvSpPr>
          <p:cNvPr id="6" name="Object 5"/>
          <p:cNvSpPr/>
          <p:nvPr/>
        </p:nvSpPr>
        <p:spPr>
          <a:xfrm>
            <a:off x="7558049" y="4161861"/>
            <a:ext cx="2029773" cy="2218294"/>
          </a:xfrm>
          <a:prstGeom prst="rect">
            <a:avLst/>
          </a:prstGeom>
          <a:solidFill>
            <a:srgbClr val="F3F7F1"/>
          </a:solidFill>
        </p:spPr>
      </p:sp>
      <p:pic>
        <p:nvPicPr>
          <p:cNvPr id="7" name="Object 6" descr="preencoded.png"/>
          <p:cNvPicPr>
            <a:picLocks noChangeAspect="1"/>
          </p:cNvPicPr>
          <p:nvPr/>
        </p:nvPicPr>
        <p:blipFill>
          <a:blip r:embed="rId4"/>
          <a:srcRect l="20654" t="1893" r="20654" b="1893"/>
          <a:stretch/>
        </p:blipFill>
        <p:spPr>
          <a:xfrm>
            <a:off x="7558049" y="4161861"/>
            <a:ext cx="2029773" cy="2218294"/>
          </a:xfrm>
          <a:prstGeom prst="rect">
            <a:avLst/>
          </a:prstGeom>
        </p:spPr>
      </p:pic>
      <p:sp>
        <p:nvSpPr>
          <p:cNvPr id="8" name="Object 7"/>
          <p:cNvSpPr/>
          <p:nvPr/>
        </p:nvSpPr>
        <p:spPr>
          <a:xfrm>
            <a:off x="9683048" y="4161861"/>
            <a:ext cx="2029773" cy="2218294"/>
          </a:xfrm>
          <a:prstGeom prst="rect">
            <a:avLst/>
          </a:prstGeom>
          <a:solidFill>
            <a:srgbClr val="F3F7F1"/>
          </a:solidFill>
        </p:spPr>
      </p:sp>
      <p:pic>
        <p:nvPicPr>
          <p:cNvPr id="9" name="Object 8" descr="preencoded.png"/>
          <p:cNvPicPr>
            <a:picLocks noChangeAspect="1"/>
          </p:cNvPicPr>
          <p:nvPr/>
        </p:nvPicPr>
        <p:blipFill>
          <a:blip r:embed="rId5"/>
          <a:srcRect l="36882" t="2518" r="10929" b="2518"/>
          <a:stretch/>
        </p:blipFill>
        <p:spPr>
          <a:xfrm>
            <a:off x="9683048" y="4161861"/>
            <a:ext cx="2029773" cy="2218294"/>
          </a:xfrm>
          <a:prstGeom prst="rect">
            <a:avLst/>
          </a:prstGeom>
        </p:spPr>
      </p:pic>
      <p:pic>
        <p:nvPicPr>
          <p:cNvPr id="10" name="Object 9"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1353" y="2205676"/>
            <a:ext cx="476131" cy="380905"/>
          </a:xfrm>
          <a:prstGeom prst="rect">
            <a:avLst/>
          </a:prstGeom>
        </p:spPr>
      </p:pic>
      <p:sp>
        <p:nvSpPr>
          <p:cNvPr id="11" name="Object 10"/>
          <p:cNvSpPr/>
          <p:nvPr/>
        </p:nvSpPr>
        <p:spPr>
          <a:xfrm>
            <a:off x="1142714" y="2267678"/>
            <a:ext cx="6320108"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Translate sign language</a:t>
            </a:r>
            <a:endParaRPr lang="en-US" dirty="0"/>
          </a:p>
        </p:txBody>
      </p:sp>
      <p:sp>
        <p:nvSpPr>
          <p:cNvPr id="12" name="Object 11"/>
          <p:cNvSpPr/>
          <p:nvPr/>
        </p:nvSpPr>
        <p:spPr>
          <a:xfrm>
            <a:off x="1142714" y="2658030"/>
            <a:ext cx="6320108" cy="440859"/>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The main purpose of the project to translate sign language to</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voice record.</a:t>
            </a:r>
            <a:endParaRPr lang="en-US" dirty="0"/>
          </a:p>
        </p:txBody>
      </p:sp>
      <p:pic>
        <p:nvPicPr>
          <p:cNvPr id="13" name="Object 12" descr="preencoded.png"/>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571353" y="3484445"/>
            <a:ext cx="476131" cy="380905"/>
          </a:xfrm>
          <a:prstGeom prst="rect">
            <a:avLst/>
          </a:prstGeom>
        </p:spPr>
      </p:pic>
      <p:sp>
        <p:nvSpPr>
          <p:cNvPr id="14" name="Object 13"/>
          <p:cNvSpPr/>
          <p:nvPr/>
        </p:nvSpPr>
        <p:spPr>
          <a:xfrm>
            <a:off x="1142714" y="3546452"/>
            <a:ext cx="6320108"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Animate sign language</a:t>
            </a:r>
            <a:endParaRPr lang="en-US" dirty="0"/>
          </a:p>
        </p:txBody>
      </p:sp>
      <p:sp>
        <p:nvSpPr>
          <p:cNvPr id="15" name="Object 14"/>
          <p:cNvSpPr/>
          <p:nvPr/>
        </p:nvSpPr>
        <p:spPr>
          <a:xfrm>
            <a:off x="1142714" y="3936803"/>
            <a:ext cx="6320108" cy="715720"/>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make animations for Arabic alphabet sign language to make a</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stream of animations to create a  sentence so, we can convert</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voice to sign language.</a:t>
            </a:r>
            <a:endParaRPr lang="en-US" dirty="0"/>
          </a:p>
        </p:txBody>
      </p:sp>
      <p:pic>
        <p:nvPicPr>
          <p:cNvPr id="16" name="Object 15" descr="preencoded.png"/>
          <p:cNvPicPr>
            <a:picLocks noChangeAspect="1"/>
          </p:cNvPicPr>
          <p:nvPr/>
        </p:nvPicPr>
        <p:blipFill>
          <a:blip r:embed="rId6">
            <a:extLst>
              <a:ext uri="{96DAC541-7B7A-43D3-8B79-37D633B846F1}">
                <asvg:svgBlip xmlns:asvg="http://schemas.microsoft.com/office/drawing/2016/SVG/main" r:embed="rId9"/>
              </a:ext>
            </a:extLst>
          </a:blip>
          <a:stretch>
            <a:fillRect/>
          </a:stretch>
        </p:blipFill>
        <p:spPr>
          <a:xfrm>
            <a:off x="571353" y="5038180"/>
            <a:ext cx="476131" cy="380905"/>
          </a:xfrm>
          <a:prstGeom prst="rect">
            <a:avLst/>
          </a:prstGeom>
        </p:spPr>
      </p:pic>
      <p:sp>
        <p:nvSpPr>
          <p:cNvPr id="17" name="Object 16"/>
          <p:cNvSpPr/>
          <p:nvPr/>
        </p:nvSpPr>
        <p:spPr>
          <a:xfrm>
            <a:off x="1142714" y="5100086"/>
            <a:ext cx="6320108" cy="228467"/>
          </a:xfrm>
          <a:prstGeom prst="rect">
            <a:avLst/>
          </a:prstGeom>
          <a:noFill/>
        </p:spPr>
        <p:txBody>
          <a:bodyPr wrap="square" lIns="0" tIns="0" rIns="0" bIns="0" rtlCol="0" anchor="ctr"/>
          <a:lstStyle/>
          <a:p>
            <a:pPr algn="l">
              <a:spcAft>
                <a:spcPts val="600"/>
              </a:spcAft>
              <a:buNone/>
            </a:pPr>
            <a:r>
              <a:rPr lang="en-US" sz="2400" kern="0" spc="57" dirty="0">
                <a:solidFill>
                  <a:srgbClr val="FFFFFF">
                    <a:alpha val="90000"/>
                  </a:srgbClr>
                </a:solidFill>
                <a:latin typeface="Source Sans Pro" pitchFamily="34" charset="0"/>
                <a:ea typeface="Source Sans Pro" pitchFamily="34" charset="-122"/>
                <a:cs typeface="Source Sans Pro" pitchFamily="34" charset="-120"/>
              </a:rPr>
              <a:t>Easy communication</a:t>
            </a:r>
            <a:endParaRPr lang="en-US" dirty="0"/>
          </a:p>
        </p:txBody>
      </p:sp>
      <p:sp>
        <p:nvSpPr>
          <p:cNvPr id="18" name="Object 17"/>
          <p:cNvSpPr/>
          <p:nvPr/>
        </p:nvSpPr>
        <p:spPr>
          <a:xfrm>
            <a:off x="1142714" y="5490437"/>
            <a:ext cx="6320108" cy="440859"/>
          </a:xfrm>
          <a:prstGeom prst="rect">
            <a:avLst/>
          </a:prstGeom>
          <a:noFill/>
        </p:spPr>
        <p:txBody>
          <a:bodyPr wrap="square" lIns="0" tIns="0" rIns="0" bIns="0" rtlCol="0" anchor="ctr"/>
          <a:lstStyle/>
          <a:p>
            <a:pPr algn="l">
              <a:spcAft>
                <a:spcPts val="600"/>
              </a:spcAft>
              <a:buNone/>
            </a:pPr>
            <a:r>
              <a:rPr lang="en-US" sz="1700" kern="0" spc="38" dirty="0">
                <a:solidFill>
                  <a:srgbClr val="FFFFFF">
                    <a:alpha val="80000"/>
                  </a:srgbClr>
                </a:solidFill>
                <a:latin typeface="Source Sans Pro" pitchFamily="34" charset="0"/>
                <a:ea typeface="Source Sans Pro" pitchFamily="34" charset="-122"/>
                <a:cs typeface="Source Sans Pro" pitchFamily="34" charset="-120"/>
              </a:rPr>
              <a:t>one of the application goals to be easy use and make it easy to</a:t>
            </a:r>
            <a:br>
              <a:rPr lang="en-US" sz="1700" kern="0" spc="38" dirty="0">
                <a:solidFill>
                  <a:srgbClr val="FFFFFF">
                    <a:alpha val="80000"/>
                  </a:srgbClr>
                </a:solidFill>
                <a:latin typeface="Source Sans Pro" pitchFamily="34" charset="0"/>
                <a:ea typeface="Source Sans Pro" pitchFamily="34" charset="-122"/>
                <a:cs typeface="Source Sans Pro" pitchFamily="34" charset="-120"/>
              </a:rPr>
            </a:br>
            <a:r>
              <a:rPr lang="en-US" sz="1700" kern="0" spc="38" dirty="0">
                <a:solidFill>
                  <a:srgbClr val="FFFFFF">
                    <a:alpha val="80000"/>
                  </a:srgbClr>
                </a:solidFill>
                <a:latin typeface="Source Sans Pro" pitchFamily="34" charset="0"/>
                <a:ea typeface="Source Sans Pro" pitchFamily="34" charset="-122"/>
                <a:cs typeface="Source Sans Pro" pitchFamily="34" charset="-120"/>
              </a:rPr>
              <a:t>communicate with deaf people.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982720" y="2669666"/>
            <a:ext cx="10223512" cy="1488385"/>
          </a:xfrm>
          <a:prstGeom prst="rect">
            <a:avLst/>
          </a:prstGeom>
          <a:noFill/>
        </p:spPr>
        <p:txBody>
          <a:bodyPr wrap="square" lIns="0" tIns="0" rIns="0" bIns="0" rtlCol="0" anchor="ctr"/>
          <a:lstStyle/>
          <a:p>
            <a:pPr algn="ctr">
              <a:spcAft>
                <a:spcPts val="600"/>
              </a:spcAft>
              <a:buNone/>
            </a:pPr>
            <a:r>
              <a:rPr lang="en-US" sz="16400" b="1" kern="0" spc="211" dirty="0">
                <a:solidFill>
                  <a:srgbClr val="FFFFFF">
                    <a:alpha val="90000"/>
                  </a:srgbClr>
                </a:solidFill>
                <a:latin typeface="Bebas Neue Bold" pitchFamily="34" charset="0"/>
                <a:ea typeface="Bebas Neue Bold" pitchFamily="34" charset="-122"/>
                <a:cs typeface="Bebas Neue Bold" pitchFamily="34" charset="-120"/>
              </a:rPr>
              <a:t>Technologies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1D3557"/>
        </a:solidFill>
        <a:effectLst/>
      </p:bgPr>
    </p:bg>
    <p:spTree>
      <p:nvGrpSpPr>
        <p:cNvPr id="1" name=""/>
        <p:cNvGrpSpPr/>
        <p:nvPr/>
      </p:nvGrpSpPr>
      <p:grpSpPr>
        <a:xfrm>
          <a:off x="0" y="0"/>
          <a:ext cx="0" cy="0"/>
          <a:chOff x="0" y="0"/>
          <a:chExt cx="0" cy="0"/>
        </a:xfrm>
      </p:grpSpPr>
      <p:sp>
        <p:nvSpPr>
          <p:cNvPr id="2" name="Object 1"/>
          <p:cNvSpPr/>
          <p:nvPr/>
        </p:nvSpPr>
        <p:spPr>
          <a:xfrm>
            <a:off x="0" y="-218661"/>
            <a:ext cx="12188950" cy="1372209"/>
          </a:xfrm>
          <a:prstGeom prst="rect">
            <a:avLst/>
          </a:prstGeom>
          <a:solidFill>
            <a:srgbClr val="F3F7F1"/>
          </a:solidFill>
        </p:spPr>
      </p:sp>
      <p:sp>
        <p:nvSpPr>
          <p:cNvPr id="3" name="Object 2"/>
          <p:cNvSpPr/>
          <p:nvPr/>
        </p:nvSpPr>
        <p:spPr>
          <a:xfrm>
            <a:off x="95226" y="447563"/>
            <a:ext cx="11998500" cy="448515"/>
          </a:xfrm>
          <a:prstGeom prst="rect">
            <a:avLst/>
          </a:prstGeom>
          <a:noFill/>
        </p:spPr>
        <p:txBody>
          <a:bodyPr wrap="square" lIns="0" tIns="0" rIns="0" bIns="0" rtlCol="0" anchor="ctr"/>
          <a:lstStyle/>
          <a:p>
            <a:pPr algn="ctr">
              <a:spcAft>
                <a:spcPts val="600"/>
              </a:spcAft>
              <a:buNone/>
            </a:pPr>
            <a:r>
              <a:rPr lang="en-US" sz="4700" b="1" kern="0" spc="57" dirty="0">
                <a:solidFill>
                  <a:srgbClr val="000000">
                    <a:alpha val="80000"/>
                  </a:srgbClr>
                </a:solidFill>
                <a:latin typeface="Bebas Neue Bold" pitchFamily="34" charset="0"/>
                <a:ea typeface="Bebas Neue Bold" pitchFamily="34" charset="-122"/>
                <a:cs typeface="Bebas Neue Bold" pitchFamily="34" charset="-120"/>
              </a:rPr>
              <a:t>Tools</a:t>
            </a:r>
            <a:endParaRPr lang="en-US" dirty="0"/>
          </a:p>
        </p:txBody>
      </p:sp>
      <p:sp>
        <p:nvSpPr>
          <p:cNvPr id="4" name="Object 3"/>
          <p:cNvSpPr/>
          <p:nvPr/>
        </p:nvSpPr>
        <p:spPr>
          <a:xfrm>
            <a:off x="476131" y="2563946"/>
            <a:ext cx="3618595" cy="3099650"/>
          </a:xfrm>
          <a:prstGeom prst="rect">
            <a:avLst/>
          </a:prstGeom>
          <a:solidFill>
            <a:srgbClr val="FFFFFF">
              <a:alpha val="90000"/>
            </a:srgbClr>
          </a:solidFill>
        </p:spPr>
      </p:sp>
      <p:sp>
        <p:nvSpPr>
          <p:cNvPr id="5" name="Object 4"/>
          <p:cNvSpPr/>
          <p:nvPr/>
        </p:nvSpPr>
        <p:spPr>
          <a:xfrm>
            <a:off x="761810" y="2821057"/>
            <a:ext cx="3428143" cy="278441"/>
          </a:xfrm>
          <a:prstGeom prst="rect">
            <a:avLst/>
          </a:prstGeom>
          <a:noFill/>
        </p:spPr>
        <p:txBody>
          <a:bodyPr wrap="square" lIns="0" tIns="0" rIns="0" bIns="0" rtlCol="0" anchor="ctr"/>
          <a:lstStyle/>
          <a:p>
            <a:pPr algn="l">
              <a:spcAft>
                <a:spcPts val="600"/>
              </a:spcAft>
              <a:buNone/>
            </a:pPr>
            <a:r>
              <a:rPr lang="en-US" sz="3000" b="1" kern="0" spc="77" dirty="0" err="1">
                <a:solidFill>
                  <a:schemeClr val="tx1">
                    <a:alpha val="90000"/>
                  </a:schemeClr>
                </a:solidFill>
                <a:latin typeface="Source Sans Pro" pitchFamily="34" charset="0"/>
                <a:ea typeface="Source Sans Pro" pitchFamily="34" charset="-122"/>
                <a:cs typeface="Source Sans Pro" pitchFamily="34" charset="-120"/>
              </a:rPr>
              <a:t>Tkinter</a:t>
            </a:r>
            <a:endParaRPr lang="en-US" dirty="0">
              <a:solidFill>
                <a:schemeClr val="tx1">
                  <a:alpha val="90000"/>
                </a:schemeClr>
              </a:solidFill>
            </a:endParaRPr>
          </a:p>
        </p:txBody>
      </p:sp>
      <p:sp>
        <p:nvSpPr>
          <p:cNvPr id="6" name="Object 5"/>
          <p:cNvSpPr/>
          <p:nvPr/>
        </p:nvSpPr>
        <p:spPr>
          <a:xfrm>
            <a:off x="668568" y="3356609"/>
            <a:ext cx="3233720" cy="2021309"/>
          </a:xfrm>
          <a:prstGeom prst="rect">
            <a:avLst/>
          </a:prstGeom>
          <a:noFill/>
        </p:spPr>
        <p:txBody>
          <a:bodyPr wrap="square" lIns="0" tIns="0" rIns="0" bIns="0" rtlCol="0" anchor="ctr"/>
          <a:lstStyle/>
          <a:p>
            <a:pPr algn="l">
              <a:spcAft>
                <a:spcPts val="600"/>
              </a:spcAft>
              <a:buNone/>
            </a:pPr>
            <a:r>
              <a:rPr lang="en-US" sz="2200" kern="0" spc="57" dirty="0" err="1">
                <a:solidFill>
                  <a:srgbClr val="000000">
                    <a:alpha val="80000"/>
                  </a:srgbClr>
                </a:solidFill>
                <a:latin typeface="Source Sans Pro" pitchFamily="34" charset="0"/>
                <a:ea typeface="Source Sans Pro" pitchFamily="34" charset="-122"/>
                <a:cs typeface="Source Sans Pro" pitchFamily="34" charset="-120"/>
              </a:rPr>
              <a:t>Tkinter</a:t>
            </a:r>
            <a:r>
              <a:rPr lang="en-US" sz="2200" kern="0" spc="57" dirty="0">
                <a:solidFill>
                  <a:srgbClr val="000000">
                    <a:alpha val="80000"/>
                  </a:srgbClr>
                </a:solidFill>
                <a:latin typeface="Source Sans Pro" pitchFamily="34" charset="0"/>
                <a:ea typeface="Source Sans Pro" pitchFamily="34" charset="-122"/>
                <a:cs typeface="Source Sans Pro" pitchFamily="34" charset="-120"/>
              </a:rPr>
              <a:t> is our python-based library that we use to make application interface.</a:t>
            </a:r>
            <a:endParaRPr lang="en-US" dirty="0"/>
          </a:p>
        </p:txBody>
      </p:sp>
      <p:sp>
        <p:nvSpPr>
          <p:cNvPr id="7" name="Object 6"/>
          <p:cNvSpPr/>
          <p:nvPr/>
        </p:nvSpPr>
        <p:spPr>
          <a:xfrm>
            <a:off x="4285178" y="2563946"/>
            <a:ext cx="3618595" cy="3099650"/>
          </a:xfrm>
          <a:prstGeom prst="rect">
            <a:avLst/>
          </a:prstGeom>
          <a:solidFill>
            <a:srgbClr val="FFFFFF">
              <a:alpha val="90000"/>
            </a:srgbClr>
          </a:solidFill>
        </p:spPr>
      </p:sp>
      <p:sp>
        <p:nvSpPr>
          <p:cNvPr id="8" name="Object 7"/>
          <p:cNvSpPr/>
          <p:nvPr/>
        </p:nvSpPr>
        <p:spPr>
          <a:xfrm>
            <a:off x="4570857" y="2821057"/>
            <a:ext cx="3428143" cy="278441"/>
          </a:xfrm>
          <a:prstGeom prst="rect">
            <a:avLst/>
          </a:prstGeom>
          <a:noFill/>
        </p:spPr>
        <p:txBody>
          <a:bodyPr wrap="square" lIns="0" tIns="0" rIns="0" bIns="0" rtlCol="0" anchor="ctr"/>
          <a:lstStyle/>
          <a:p>
            <a:pPr algn="l">
              <a:spcAft>
                <a:spcPts val="600"/>
              </a:spcAft>
              <a:buNone/>
            </a:pPr>
            <a:r>
              <a:rPr lang="en-US" sz="3000" b="1" kern="0" spc="77" dirty="0">
                <a:latin typeface="Source Sans Pro" pitchFamily="34" charset="0"/>
                <a:ea typeface="Source Sans Pro" pitchFamily="34" charset="-122"/>
                <a:cs typeface="Source Sans Pro" pitchFamily="34" charset="-120"/>
              </a:rPr>
              <a:t>Machine learning</a:t>
            </a:r>
            <a:endParaRPr lang="en-US" dirty="0"/>
          </a:p>
        </p:txBody>
      </p:sp>
      <p:sp>
        <p:nvSpPr>
          <p:cNvPr id="9" name="Object 8"/>
          <p:cNvSpPr/>
          <p:nvPr/>
        </p:nvSpPr>
        <p:spPr>
          <a:xfrm>
            <a:off x="4523243" y="3356609"/>
            <a:ext cx="3428143" cy="2021309"/>
          </a:xfrm>
          <a:prstGeom prst="rect">
            <a:avLst/>
          </a:prstGeom>
          <a:noFill/>
        </p:spPr>
        <p:txBody>
          <a:bodyPr wrap="square" lIns="0" tIns="0" rIns="0" bIns="0" rtlCol="0" anchor="ctr"/>
          <a:lstStyle/>
          <a:p>
            <a:pPr algn="l">
              <a:spcAft>
                <a:spcPts val="600"/>
              </a:spcAft>
              <a:buNone/>
            </a:pPr>
            <a:r>
              <a:rPr lang="en-US" sz="2200" kern="0" spc="57" dirty="0">
                <a:solidFill>
                  <a:srgbClr val="000000">
                    <a:alpha val="80000"/>
                  </a:srgbClr>
                </a:solidFill>
                <a:latin typeface="Source Sans Pro" pitchFamily="34" charset="0"/>
                <a:ea typeface="Source Sans Pro" pitchFamily="34" charset="-122"/>
                <a:cs typeface="Source Sans Pro" pitchFamily="34" charset="-120"/>
              </a:rPr>
              <a:t>We used machine learning to detect hand gestures for Arabic alphabet sign language.</a:t>
            </a:r>
            <a:endParaRPr lang="en-US" dirty="0"/>
          </a:p>
        </p:txBody>
      </p:sp>
      <p:sp>
        <p:nvSpPr>
          <p:cNvPr id="10" name="Object 9"/>
          <p:cNvSpPr/>
          <p:nvPr/>
        </p:nvSpPr>
        <p:spPr>
          <a:xfrm>
            <a:off x="8094226" y="2563946"/>
            <a:ext cx="3618595" cy="3099650"/>
          </a:xfrm>
          <a:prstGeom prst="rect">
            <a:avLst/>
          </a:prstGeom>
          <a:solidFill>
            <a:srgbClr val="FFFFFF">
              <a:alpha val="90000"/>
            </a:srgbClr>
          </a:solidFill>
        </p:spPr>
      </p:sp>
      <p:sp>
        <p:nvSpPr>
          <p:cNvPr id="11" name="Object 10"/>
          <p:cNvSpPr/>
          <p:nvPr/>
        </p:nvSpPr>
        <p:spPr>
          <a:xfrm>
            <a:off x="8379905" y="2821057"/>
            <a:ext cx="3428143" cy="278441"/>
          </a:xfrm>
          <a:prstGeom prst="rect">
            <a:avLst/>
          </a:prstGeom>
          <a:noFill/>
        </p:spPr>
        <p:txBody>
          <a:bodyPr wrap="square" lIns="0" tIns="0" rIns="0" bIns="0" rtlCol="0" anchor="ctr"/>
          <a:lstStyle/>
          <a:p>
            <a:pPr algn="l">
              <a:spcAft>
                <a:spcPts val="600"/>
              </a:spcAft>
              <a:buNone/>
            </a:pPr>
            <a:r>
              <a:rPr lang="en-US" sz="3000" b="1" kern="0" spc="77" dirty="0">
                <a:latin typeface="Source Sans Pro" pitchFamily="34" charset="0"/>
                <a:ea typeface="Source Sans Pro" pitchFamily="34" charset="-122"/>
                <a:cs typeface="Source Sans Pro" pitchFamily="34" charset="-120"/>
              </a:rPr>
              <a:t>Blender</a:t>
            </a:r>
            <a:endParaRPr lang="en-US" dirty="0"/>
          </a:p>
        </p:txBody>
      </p:sp>
      <p:sp>
        <p:nvSpPr>
          <p:cNvPr id="12" name="Object 11"/>
          <p:cNvSpPr/>
          <p:nvPr/>
        </p:nvSpPr>
        <p:spPr>
          <a:xfrm>
            <a:off x="8324795" y="3356609"/>
            <a:ext cx="3428143" cy="2021309"/>
          </a:xfrm>
          <a:prstGeom prst="rect">
            <a:avLst/>
          </a:prstGeom>
          <a:noFill/>
        </p:spPr>
        <p:txBody>
          <a:bodyPr wrap="square" lIns="0" tIns="0" rIns="0" bIns="0" rtlCol="0" anchor="ctr"/>
          <a:lstStyle/>
          <a:p>
            <a:pPr>
              <a:spcAft>
                <a:spcPts val="600"/>
              </a:spcAft>
            </a:pPr>
            <a:r>
              <a:rPr lang="en-US" sz="2200" kern="0" spc="57" dirty="0">
                <a:solidFill>
                  <a:srgbClr val="000000">
                    <a:alpha val="80000"/>
                  </a:srgbClr>
                </a:solidFill>
                <a:latin typeface="Source Sans Pro" pitchFamily="34" charset="0"/>
                <a:ea typeface="Source Sans Pro" pitchFamily="34" charset="-122"/>
                <a:cs typeface="Source Sans Pro" pitchFamily="34" charset="-120"/>
              </a:rPr>
              <a:t>We used blender to make hand gestures animations for Arabic alphabet sign language.</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TotalTime>
  <Words>1682</Words>
  <Application>Microsoft Office PowerPoint</Application>
  <PresentationFormat>Widescreen</PresentationFormat>
  <Paragraphs>208</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Source Sans Pro</vt:lpstr>
      <vt:lpstr>Calibri</vt:lpstr>
      <vt:lpstr>Bebas Neue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mohamed180256@fci.bu.edu.eg</cp:lastModifiedBy>
  <cp:revision>9</cp:revision>
  <dcterms:created xsi:type="dcterms:W3CDTF">2022-07-14T19:18:49Z</dcterms:created>
  <dcterms:modified xsi:type="dcterms:W3CDTF">2024-05-09T11:14:53Z</dcterms:modified>
</cp:coreProperties>
</file>